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99" r:id="rId5"/>
    <p:sldId id="302" r:id="rId6"/>
    <p:sldId id="303" r:id="rId7"/>
    <p:sldId id="323" r:id="rId8"/>
    <p:sldId id="307" r:id="rId9"/>
    <p:sldId id="324" r:id="rId10"/>
    <p:sldId id="309" r:id="rId11"/>
    <p:sldId id="311" r:id="rId12"/>
    <p:sldId id="313" r:id="rId13"/>
    <p:sldId id="316" r:id="rId14"/>
    <p:sldId id="31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86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A2A207-7F11-45D2-9249-B6A454A72967}" v="4" dt="2026-09-08T05:59:01.058"/>
    <p1510:client id="{5600C52B-B6D5-4F5E-A17B-470DEB07F309}" v="4" dt="2026-09-08T23:37:05.150"/>
    <p1510:client id="{C60F1C89-0978-4284-BEC2-8ECBA1A33AC5}" v="11" dt="2026-09-08T06:05:28.2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3" autoAdjust="0"/>
    <p:restoredTop sz="94724" autoAdjust="0"/>
  </p:normalViewPr>
  <p:slideViewPr>
    <p:cSldViewPr snapToGrid="0">
      <p:cViewPr varScale="1">
        <p:scale>
          <a:sx n="159" d="100"/>
          <a:sy n="159" d="100"/>
        </p:scale>
        <p:origin x="15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1692" y="3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C82CBC-D4C4-4A77-9CB8-D69885F7F92D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1B3F430-206C-4ECC-86D6-98BABE27A078}">
      <dgm:prSet custT="1"/>
      <dgm:spPr/>
      <dgm:t>
        <a:bodyPr/>
        <a:lstStyle/>
        <a:p>
          <a:r>
            <a:rPr lang="en-AU" sz="2400" dirty="0"/>
            <a:t>Customers can get Rent Assistance if they get an eligible payment and their eligible rent or accommodation type and costs are over a certain amount. </a:t>
          </a:r>
          <a:endParaRPr lang="en-US" sz="2400" dirty="0"/>
        </a:p>
      </dgm:t>
      <dgm:extLst>
        <a:ext uri="{E40237B7-FDA0-4F09-8148-C483321AD2D9}">
          <dgm14:cNvPr xmlns:dgm14="http://schemas.microsoft.com/office/drawing/2010/diagram" id="0" name="" descr="Information about who can get Rent Asssitance including if they get an eligible payment and their eligible rent or accommodation type and costs are over a certain amount. &#10;"/>
        </a:ext>
      </dgm:extLst>
    </dgm:pt>
    <dgm:pt modelId="{55FD02B0-F3CE-4E74-8554-538480B207C6}" type="parTrans" cxnId="{00EF2506-8419-48BC-ADFD-B48240AD4ED5}">
      <dgm:prSet/>
      <dgm:spPr/>
      <dgm:t>
        <a:bodyPr/>
        <a:lstStyle/>
        <a:p>
          <a:endParaRPr lang="en-US"/>
        </a:p>
      </dgm:t>
    </dgm:pt>
    <dgm:pt modelId="{890F9089-E337-4447-B16F-137D749EA064}" type="sibTrans" cxnId="{00EF2506-8419-48BC-ADFD-B48240AD4ED5}">
      <dgm:prSet/>
      <dgm:spPr/>
      <dgm:t>
        <a:bodyPr/>
        <a:lstStyle/>
        <a:p>
          <a:endParaRPr lang="en-US"/>
        </a:p>
      </dgm:t>
    </dgm:pt>
    <dgm:pt modelId="{92749184-B4F3-44C9-A2E4-DD8D1A45B0F7}">
      <dgm:prSet custT="1"/>
      <dgm:spPr/>
      <dgm:t>
        <a:bodyPr/>
        <a:lstStyle/>
        <a:p>
          <a:pPr>
            <a:buNone/>
          </a:pPr>
          <a:endParaRPr lang="en-US" sz="2400" dirty="0"/>
        </a:p>
      </dgm:t>
    </dgm:pt>
    <dgm:pt modelId="{CE9AC35E-CD0C-4698-B969-1EEBD363087A}" type="parTrans" cxnId="{71B8FA5E-BF0E-470C-AF4A-EB31183A0966}">
      <dgm:prSet/>
      <dgm:spPr/>
      <dgm:t>
        <a:bodyPr/>
        <a:lstStyle/>
        <a:p>
          <a:endParaRPr lang="en-US"/>
        </a:p>
      </dgm:t>
    </dgm:pt>
    <dgm:pt modelId="{44577B20-7770-4FD6-B0B0-A9E5BFA5F55D}" type="sibTrans" cxnId="{71B8FA5E-BF0E-470C-AF4A-EB31183A0966}">
      <dgm:prSet/>
      <dgm:spPr/>
      <dgm:t>
        <a:bodyPr/>
        <a:lstStyle/>
        <a:p>
          <a:endParaRPr lang="en-US"/>
        </a:p>
      </dgm:t>
    </dgm:pt>
    <dgm:pt modelId="{4BA9C853-5159-40D9-8AD6-00E252241C6D}">
      <dgm:prSet custT="1"/>
      <dgm:spPr/>
      <dgm:t>
        <a:bodyPr/>
        <a:lstStyle/>
        <a:p>
          <a:r>
            <a:rPr lang="en-AU" sz="2400" dirty="0"/>
            <a:t>live in an eligible accommodation type</a:t>
          </a:r>
          <a:endParaRPr lang="en-US" sz="2400" dirty="0"/>
        </a:p>
      </dgm:t>
    </dgm:pt>
    <dgm:pt modelId="{636B27A4-CDC6-48E8-94D0-AFFF20E90BB2}" type="parTrans" cxnId="{25A94077-14D3-43CA-B9C6-020F0F33D22C}">
      <dgm:prSet/>
      <dgm:spPr/>
      <dgm:t>
        <a:bodyPr/>
        <a:lstStyle/>
        <a:p>
          <a:endParaRPr lang="en-AU"/>
        </a:p>
      </dgm:t>
    </dgm:pt>
    <dgm:pt modelId="{38E35BAD-78B2-44D0-9340-95CCA55F9A9B}" type="sibTrans" cxnId="{25A94077-14D3-43CA-B9C6-020F0F33D22C}">
      <dgm:prSet/>
      <dgm:spPr/>
      <dgm:t>
        <a:bodyPr/>
        <a:lstStyle/>
        <a:p>
          <a:endParaRPr lang="en-AU"/>
        </a:p>
      </dgm:t>
    </dgm:pt>
    <dgm:pt modelId="{12172FD6-5731-4F7B-BC9C-F20A96FBE63A}">
      <dgm:prSet custT="1"/>
      <dgm:spPr/>
      <dgm:t>
        <a:bodyPr/>
        <a:lstStyle/>
        <a:p>
          <a:r>
            <a:rPr lang="en-AU" sz="2400" dirty="0"/>
            <a:t>pay the minimum amount of rent or accommodation costs</a:t>
          </a:r>
          <a:endParaRPr lang="en-US" sz="2400" dirty="0"/>
        </a:p>
      </dgm:t>
    </dgm:pt>
    <dgm:pt modelId="{10143915-0E93-4775-BC2D-AB993A2FD86A}" type="parTrans" cxnId="{FC34F8AA-3F11-4FE7-A596-E7BFAFD33DF3}">
      <dgm:prSet/>
      <dgm:spPr/>
      <dgm:t>
        <a:bodyPr/>
        <a:lstStyle/>
        <a:p>
          <a:endParaRPr lang="en-AU"/>
        </a:p>
      </dgm:t>
    </dgm:pt>
    <dgm:pt modelId="{609A32BC-4C7F-4962-A11D-08F6B07676E7}" type="sibTrans" cxnId="{FC34F8AA-3F11-4FE7-A596-E7BFAFD33DF3}">
      <dgm:prSet/>
      <dgm:spPr/>
      <dgm:t>
        <a:bodyPr/>
        <a:lstStyle/>
        <a:p>
          <a:endParaRPr lang="en-AU"/>
        </a:p>
      </dgm:t>
    </dgm:pt>
    <dgm:pt modelId="{7D286F28-5E1F-48EB-A5C8-7316AAEEE073}">
      <dgm:prSet custT="1"/>
      <dgm:spPr/>
      <dgm:t>
        <a:bodyPr/>
        <a:lstStyle/>
        <a:p>
          <a:r>
            <a:rPr lang="en-AU" sz="2400" dirty="0"/>
            <a:t>meet special rules if they’re 25 and younger.</a:t>
          </a:r>
          <a:endParaRPr lang="en-US" sz="2400" dirty="0"/>
        </a:p>
      </dgm:t>
    </dgm:pt>
    <dgm:pt modelId="{3FA0B076-A8C5-4040-A9A9-C2E1DA6F41CE}" type="parTrans" cxnId="{4717E390-1334-4C2E-B25D-D8D8B2CABCFB}">
      <dgm:prSet/>
      <dgm:spPr/>
      <dgm:t>
        <a:bodyPr/>
        <a:lstStyle/>
        <a:p>
          <a:endParaRPr lang="en-AU"/>
        </a:p>
      </dgm:t>
    </dgm:pt>
    <dgm:pt modelId="{2906BA84-F688-45A7-AAFF-C728014B81D8}" type="sibTrans" cxnId="{4717E390-1334-4C2E-B25D-D8D8B2CABCFB}">
      <dgm:prSet/>
      <dgm:spPr/>
      <dgm:t>
        <a:bodyPr/>
        <a:lstStyle/>
        <a:p>
          <a:endParaRPr lang="en-AU"/>
        </a:p>
      </dgm:t>
    </dgm:pt>
    <dgm:pt modelId="{A88DC423-BC4E-40E1-8F83-E04EAF3995A5}">
      <dgm:prSet custT="1"/>
      <dgm:spPr/>
      <dgm:t>
        <a:bodyPr/>
        <a:lstStyle/>
        <a:p>
          <a:pPr>
            <a:buNone/>
          </a:pPr>
          <a:endParaRPr lang="en-US" sz="2400" dirty="0"/>
        </a:p>
      </dgm:t>
    </dgm:pt>
    <dgm:pt modelId="{3E29D239-C28D-4D9C-9033-7FEFA511FC53}" type="parTrans" cxnId="{DDC5C12B-609D-4FD5-BA59-6052BF835521}">
      <dgm:prSet/>
      <dgm:spPr/>
      <dgm:t>
        <a:bodyPr/>
        <a:lstStyle/>
        <a:p>
          <a:endParaRPr lang="en-AU"/>
        </a:p>
      </dgm:t>
    </dgm:pt>
    <dgm:pt modelId="{3CB50FB2-6E35-46C4-BE7D-F10A66BF7539}" type="sibTrans" cxnId="{DDC5C12B-609D-4FD5-BA59-6052BF835521}">
      <dgm:prSet/>
      <dgm:spPr/>
      <dgm:t>
        <a:bodyPr/>
        <a:lstStyle/>
        <a:p>
          <a:endParaRPr lang="en-AU"/>
        </a:p>
      </dgm:t>
    </dgm:pt>
    <dgm:pt modelId="{AC7BD49D-821B-4C99-962B-CA3CF83988C6}">
      <dgm:prSet custT="1"/>
      <dgm:spPr/>
      <dgm:t>
        <a:bodyPr/>
        <a:lstStyle/>
        <a:p>
          <a:r>
            <a:rPr lang="en-AU" sz="2400" dirty="0"/>
            <a:t>get an eligible payment or get more than the base rate of Family Tax Benefit Part A</a:t>
          </a:r>
          <a:endParaRPr lang="en-US" sz="2400" dirty="0"/>
        </a:p>
      </dgm:t>
    </dgm:pt>
    <dgm:pt modelId="{595CD0AB-7CE3-43B6-AE91-E35CDF9147A9}" type="parTrans" cxnId="{38063594-C893-4181-A98C-935C77A28020}">
      <dgm:prSet/>
      <dgm:spPr/>
      <dgm:t>
        <a:bodyPr/>
        <a:lstStyle/>
        <a:p>
          <a:endParaRPr lang="en-AU"/>
        </a:p>
      </dgm:t>
    </dgm:pt>
    <dgm:pt modelId="{70236649-CD0B-40D1-BA4E-542FB63AA6BF}" type="sibTrans" cxnId="{38063594-C893-4181-A98C-935C77A28020}">
      <dgm:prSet/>
      <dgm:spPr/>
      <dgm:t>
        <a:bodyPr/>
        <a:lstStyle/>
        <a:p>
          <a:endParaRPr lang="en-AU"/>
        </a:p>
      </dgm:t>
    </dgm:pt>
    <dgm:pt modelId="{84F9A168-B6F5-4521-9958-C57EF1DC889F}">
      <dgm:prSet custT="1"/>
      <dgm:spPr/>
      <dgm:t>
        <a:bodyPr/>
        <a:lstStyle/>
        <a:p>
          <a:pPr>
            <a:buNone/>
          </a:pPr>
          <a:r>
            <a:rPr lang="en-AU" sz="2400" dirty="0"/>
            <a:t>If they’re eligible, we’ll pay it automatically with their regular payment, they</a:t>
          </a:r>
          <a:endParaRPr lang="en-US" sz="2400" dirty="0"/>
        </a:p>
      </dgm:t>
    </dgm:pt>
    <dgm:pt modelId="{367AE65B-BEAB-4A3D-BD90-87DD53F5091E}" type="parTrans" cxnId="{A1612805-C03B-4521-A3CA-4362DEE40FC2}">
      <dgm:prSet/>
      <dgm:spPr/>
      <dgm:t>
        <a:bodyPr/>
        <a:lstStyle/>
        <a:p>
          <a:endParaRPr lang="en-AU"/>
        </a:p>
      </dgm:t>
    </dgm:pt>
    <dgm:pt modelId="{D3154014-A68E-42F3-8897-ED96EA0752F6}" type="sibTrans" cxnId="{A1612805-C03B-4521-A3CA-4362DEE40FC2}">
      <dgm:prSet/>
      <dgm:spPr/>
      <dgm:t>
        <a:bodyPr/>
        <a:lstStyle/>
        <a:p>
          <a:endParaRPr lang="en-AU"/>
        </a:p>
      </dgm:t>
    </dgm:pt>
    <dgm:pt modelId="{22E29241-C517-49AF-A7A7-208073E5E3C4}">
      <dgm:prSet custT="1"/>
      <dgm:spPr/>
      <dgm:t>
        <a:bodyPr/>
        <a:lstStyle/>
        <a:p>
          <a:pPr>
            <a:buNone/>
          </a:pPr>
          <a:r>
            <a:rPr lang="en-AU" sz="2400" dirty="0"/>
            <a:t>To get Rent Assistance they must:</a:t>
          </a:r>
          <a:endParaRPr lang="en-US" sz="2400" dirty="0"/>
        </a:p>
      </dgm:t>
    </dgm:pt>
    <dgm:pt modelId="{6A872C00-3668-47B8-9945-F7A6729C8546}" type="parTrans" cxnId="{AFA8E200-18A1-4603-AD62-78BE48E0816B}">
      <dgm:prSet/>
      <dgm:spPr/>
      <dgm:t>
        <a:bodyPr/>
        <a:lstStyle/>
        <a:p>
          <a:endParaRPr lang="en-AU"/>
        </a:p>
      </dgm:t>
    </dgm:pt>
    <dgm:pt modelId="{F3634C76-7C4F-4B5B-8338-434C6F172D98}" type="sibTrans" cxnId="{AFA8E200-18A1-4603-AD62-78BE48E0816B}">
      <dgm:prSet/>
      <dgm:spPr/>
      <dgm:t>
        <a:bodyPr/>
        <a:lstStyle/>
        <a:p>
          <a:endParaRPr lang="en-AU"/>
        </a:p>
      </dgm:t>
    </dgm:pt>
    <dgm:pt modelId="{2618BB4D-A979-43FA-8263-31CA3CE03221}">
      <dgm:prSet custT="1"/>
      <dgm:spPr/>
      <dgm:t>
        <a:bodyPr/>
        <a:lstStyle/>
        <a:p>
          <a:pPr>
            <a:buNone/>
          </a:pPr>
          <a:r>
            <a:rPr lang="en-AU" sz="2400" dirty="0"/>
            <a:t>don’t need to apply. </a:t>
          </a:r>
          <a:endParaRPr lang="en-US" sz="2400" dirty="0"/>
        </a:p>
      </dgm:t>
    </dgm:pt>
    <dgm:pt modelId="{3330D888-FA25-4DC5-938D-F26AB4F73C87}" type="parTrans" cxnId="{FEB3EE40-8A1B-4472-A878-397D04E9720D}">
      <dgm:prSet/>
      <dgm:spPr/>
      <dgm:t>
        <a:bodyPr/>
        <a:lstStyle/>
        <a:p>
          <a:endParaRPr lang="en-AU"/>
        </a:p>
      </dgm:t>
    </dgm:pt>
    <dgm:pt modelId="{C63B8FB5-C3C3-4976-9C06-C35CB1CB32FD}" type="sibTrans" cxnId="{FEB3EE40-8A1B-4472-A878-397D04E9720D}">
      <dgm:prSet/>
      <dgm:spPr/>
      <dgm:t>
        <a:bodyPr/>
        <a:lstStyle/>
        <a:p>
          <a:endParaRPr lang="en-AU"/>
        </a:p>
      </dgm:t>
    </dgm:pt>
    <dgm:pt modelId="{49EAA9EE-D898-4F75-90E2-D9FD150885D7}" type="pres">
      <dgm:prSet presAssocID="{E7C82CBC-D4C4-4A77-9CB8-D69885F7F92D}" presName="linear" presStyleCnt="0">
        <dgm:presLayoutVars>
          <dgm:animLvl val="lvl"/>
          <dgm:resizeHandles val="exact"/>
        </dgm:presLayoutVars>
      </dgm:prSet>
      <dgm:spPr/>
    </dgm:pt>
    <dgm:pt modelId="{0252EE78-DDF9-4E0C-8240-3663AFD655D0}" type="pres">
      <dgm:prSet presAssocID="{21B3F430-206C-4ECC-86D6-98BABE27A078}" presName="parentText" presStyleLbl="node1" presStyleIdx="0" presStyleCnt="1" custLinFactNeighborY="-8933">
        <dgm:presLayoutVars>
          <dgm:chMax val="0"/>
          <dgm:bulletEnabled val="1"/>
        </dgm:presLayoutVars>
      </dgm:prSet>
      <dgm:spPr/>
    </dgm:pt>
    <dgm:pt modelId="{17F578C8-6603-4C1E-9954-E1B2020ED1E6}" type="pres">
      <dgm:prSet presAssocID="{21B3F430-206C-4ECC-86D6-98BABE27A078}" presName="childText" presStyleLbl="revTx" presStyleIdx="0" presStyleCnt="1" custLinFactNeighborY="-3175">
        <dgm:presLayoutVars>
          <dgm:bulletEnabled val="1"/>
        </dgm:presLayoutVars>
      </dgm:prSet>
      <dgm:spPr/>
    </dgm:pt>
  </dgm:ptLst>
  <dgm:cxnLst>
    <dgm:cxn modelId="{AFA8E200-18A1-4603-AD62-78BE48E0816B}" srcId="{21B3F430-206C-4ECC-86D6-98BABE27A078}" destId="{22E29241-C517-49AF-A7A7-208073E5E3C4}" srcOrd="1" destOrd="0" parTransId="{6A872C00-3668-47B8-9945-F7A6729C8546}" sibTransId="{F3634C76-7C4F-4B5B-8338-434C6F172D98}"/>
    <dgm:cxn modelId="{A1612805-C03B-4521-A3CA-4362DEE40FC2}" srcId="{21B3F430-206C-4ECC-86D6-98BABE27A078}" destId="{84F9A168-B6F5-4521-9958-C57EF1DC889F}" srcOrd="7" destOrd="0" parTransId="{367AE65B-BEAB-4A3D-BD90-87DD53F5091E}" sibTransId="{D3154014-A68E-42F3-8897-ED96EA0752F6}"/>
    <dgm:cxn modelId="{00EF2506-8419-48BC-ADFD-B48240AD4ED5}" srcId="{E7C82CBC-D4C4-4A77-9CB8-D69885F7F92D}" destId="{21B3F430-206C-4ECC-86D6-98BABE27A078}" srcOrd="0" destOrd="0" parTransId="{55FD02B0-F3CE-4E74-8554-538480B207C6}" sibTransId="{890F9089-E337-4447-B16F-137D749EA064}"/>
    <dgm:cxn modelId="{FF9BF709-9293-41DD-8A83-0102C6BCE59B}" type="presOf" srcId="{A88DC423-BC4E-40E1-8F83-E04EAF3995A5}" destId="{17F578C8-6603-4C1E-9954-E1B2020ED1E6}" srcOrd="0" destOrd="6" presId="urn:microsoft.com/office/officeart/2005/8/layout/vList2"/>
    <dgm:cxn modelId="{DDC5C12B-609D-4FD5-BA59-6052BF835521}" srcId="{21B3F430-206C-4ECC-86D6-98BABE27A078}" destId="{A88DC423-BC4E-40E1-8F83-E04EAF3995A5}" srcOrd="6" destOrd="0" parTransId="{3E29D239-C28D-4D9C-9033-7FEFA511FC53}" sibTransId="{3CB50FB2-6E35-46C4-BE7D-F10A66BF7539}"/>
    <dgm:cxn modelId="{1CCE7833-4639-4BD1-A608-DB71C4C8CA56}" type="presOf" srcId="{2618BB4D-A979-43FA-8263-31CA3CE03221}" destId="{17F578C8-6603-4C1E-9954-E1B2020ED1E6}" srcOrd="0" destOrd="8" presId="urn:microsoft.com/office/officeart/2005/8/layout/vList2"/>
    <dgm:cxn modelId="{FEB3EE40-8A1B-4472-A878-397D04E9720D}" srcId="{21B3F430-206C-4ECC-86D6-98BABE27A078}" destId="{2618BB4D-A979-43FA-8263-31CA3CE03221}" srcOrd="8" destOrd="0" parTransId="{3330D888-FA25-4DC5-938D-F26AB4F73C87}" sibTransId="{C63B8FB5-C3C3-4976-9C06-C35CB1CB32FD}"/>
    <dgm:cxn modelId="{71B8FA5E-BF0E-470C-AF4A-EB31183A0966}" srcId="{21B3F430-206C-4ECC-86D6-98BABE27A078}" destId="{92749184-B4F3-44C9-A2E4-DD8D1A45B0F7}" srcOrd="0" destOrd="0" parTransId="{CE9AC35E-CD0C-4698-B969-1EEBD363087A}" sibTransId="{44577B20-7770-4FD6-B0B0-A9E5BFA5F55D}"/>
    <dgm:cxn modelId="{78FA1960-04EC-4ED9-9C88-D0F5DB92059E}" type="presOf" srcId="{4BA9C853-5159-40D9-8AD6-00E252241C6D}" destId="{17F578C8-6603-4C1E-9954-E1B2020ED1E6}" srcOrd="0" destOrd="3" presId="urn:microsoft.com/office/officeart/2005/8/layout/vList2"/>
    <dgm:cxn modelId="{39951C63-254B-43B4-B921-0E471313FF3D}" type="presOf" srcId="{92749184-B4F3-44C9-A2E4-DD8D1A45B0F7}" destId="{17F578C8-6603-4C1E-9954-E1B2020ED1E6}" srcOrd="0" destOrd="0" presId="urn:microsoft.com/office/officeart/2005/8/layout/vList2"/>
    <dgm:cxn modelId="{CD71E947-8CB6-41B5-B8BC-69409B655847}" type="presOf" srcId="{7D286F28-5E1F-48EB-A5C8-7316AAEEE073}" destId="{17F578C8-6603-4C1E-9954-E1B2020ED1E6}" srcOrd="0" destOrd="5" presId="urn:microsoft.com/office/officeart/2005/8/layout/vList2"/>
    <dgm:cxn modelId="{15B2B770-C40D-4D56-934F-D7602BBA1AAE}" type="presOf" srcId="{12172FD6-5731-4F7B-BC9C-F20A96FBE63A}" destId="{17F578C8-6603-4C1E-9954-E1B2020ED1E6}" srcOrd="0" destOrd="4" presId="urn:microsoft.com/office/officeart/2005/8/layout/vList2"/>
    <dgm:cxn modelId="{25A94077-14D3-43CA-B9C6-020F0F33D22C}" srcId="{21B3F430-206C-4ECC-86D6-98BABE27A078}" destId="{4BA9C853-5159-40D9-8AD6-00E252241C6D}" srcOrd="3" destOrd="0" parTransId="{636B27A4-CDC6-48E8-94D0-AFFF20E90BB2}" sibTransId="{38E35BAD-78B2-44D0-9340-95CCA55F9A9B}"/>
    <dgm:cxn modelId="{4717E390-1334-4C2E-B25D-D8D8B2CABCFB}" srcId="{21B3F430-206C-4ECC-86D6-98BABE27A078}" destId="{7D286F28-5E1F-48EB-A5C8-7316AAEEE073}" srcOrd="5" destOrd="0" parTransId="{3FA0B076-A8C5-4040-A9A9-C2E1DA6F41CE}" sibTransId="{2906BA84-F688-45A7-AAFF-C728014B81D8}"/>
    <dgm:cxn modelId="{38063594-C893-4181-A98C-935C77A28020}" srcId="{21B3F430-206C-4ECC-86D6-98BABE27A078}" destId="{AC7BD49D-821B-4C99-962B-CA3CF83988C6}" srcOrd="2" destOrd="0" parTransId="{595CD0AB-7CE3-43B6-AE91-E35CDF9147A9}" sibTransId="{70236649-CD0B-40D1-BA4E-542FB63AA6BF}"/>
    <dgm:cxn modelId="{779D1DA1-BD78-4FAF-B34F-BB07FE6C38AA}" type="presOf" srcId="{AC7BD49D-821B-4C99-962B-CA3CF83988C6}" destId="{17F578C8-6603-4C1E-9954-E1B2020ED1E6}" srcOrd="0" destOrd="2" presId="urn:microsoft.com/office/officeart/2005/8/layout/vList2"/>
    <dgm:cxn modelId="{B97188A4-C758-4919-A376-9A7EBDA40E32}" type="presOf" srcId="{22E29241-C517-49AF-A7A7-208073E5E3C4}" destId="{17F578C8-6603-4C1E-9954-E1B2020ED1E6}" srcOrd="0" destOrd="1" presId="urn:microsoft.com/office/officeart/2005/8/layout/vList2"/>
    <dgm:cxn modelId="{FC34F8AA-3F11-4FE7-A596-E7BFAFD33DF3}" srcId="{21B3F430-206C-4ECC-86D6-98BABE27A078}" destId="{12172FD6-5731-4F7B-BC9C-F20A96FBE63A}" srcOrd="4" destOrd="0" parTransId="{10143915-0E93-4775-BC2D-AB993A2FD86A}" sibTransId="{609A32BC-4C7F-4962-A11D-08F6B07676E7}"/>
    <dgm:cxn modelId="{F03BEEB5-7073-4F58-A644-CE24069717F9}" type="presOf" srcId="{E7C82CBC-D4C4-4A77-9CB8-D69885F7F92D}" destId="{49EAA9EE-D898-4F75-90E2-D9FD150885D7}" srcOrd="0" destOrd="0" presId="urn:microsoft.com/office/officeart/2005/8/layout/vList2"/>
    <dgm:cxn modelId="{6D0FEEC6-7D8E-429D-937E-1CE11140B155}" type="presOf" srcId="{84F9A168-B6F5-4521-9958-C57EF1DC889F}" destId="{17F578C8-6603-4C1E-9954-E1B2020ED1E6}" srcOrd="0" destOrd="7" presId="urn:microsoft.com/office/officeart/2005/8/layout/vList2"/>
    <dgm:cxn modelId="{6B656ECF-AE2B-423C-8799-BF7FAAFEB857}" type="presOf" srcId="{21B3F430-206C-4ECC-86D6-98BABE27A078}" destId="{0252EE78-DDF9-4E0C-8240-3663AFD655D0}" srcOrd="0" destOrd="0" presId="urn:microsoft.com/office/officeart/2005/8/layout/vList2"/>
    <dgm:cxn modelId="{1DF9BA34-468D-4D6D-812B-91D926C936ED}" type="presParOf" srcId="{49EAA9EE-D898-4F75-90E2-D9FD150885D7}" destId="{0252EE78-DDF9-4E0C-8240-3663AFD655D0}" srcOrd="0" destOrd="0" presId="urn:microsoft.com/office/officeart/2005/8/layout/vList2"/>
    <dgm:cxn modelId="{1C36BEAD-56FF-48DB-B043-B6C99579FABB}" type="presParOf" srcId="{49EAA9EE-D898-4F75-90E2-D9FD150885D7}" destId="{17F578C8-6603-4C1E-9954-E1B2020ED1E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C82CBC-D4C4-4A77-9CB8-D69885F7F92D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1B3F430-206C-4ECC-86D6-98BABE27A078}">
      <dgm:prSet custT="1"/>
      <dgm:spPr/>
      <dgm:t>
        <a:bodyPr/>
        <a:lstStyle/>
        <a:p>
          <a:r>
            <a:rPr lang="en-AU" sz="2800" b="1" dirty="0"/>
            <a:t>Who can use </a:t>
          </a:r>
          <a:r>
            <a:rPr lang="en-AU" sz="2800" b="1" dirty="0" err="1"/>
            <a:t>EVoR</a:t>
          </a:r>
          <a:endParaRPr lang="en-US" sz="2800" dirty="0"/>
        </a:p>
      </dgm:t>
    </dgm:pt>
    <dgm:pt modelId="{55FD02B0-F3CE-4E74-8554-538480B207C6}" type="parTrans" cxnId="{00EF2506-8419-48BC-ADFD-B48240AD4ED5}">
      <dgm:prSet/>
      <dgm:spPr/>
      <dgm:t>
        <a:bodyPr/>
        <a:lstStyle/>
        <a:p>
          <a:endParaRPr lang="en-US"/>
        </a:p>
      </dgm:t>
    </dgm:pt>
    <dgm:pt modelId="{890F9089-E337-4447-B16F-137D749EA064}" type="sibTrans" cxnId="{00EF2506-8419-48BC-ADFD-B48240AD4ED5}">
      <dgm:prSet/>
      <dgm:spPr/>
      <dgm:t>
        <a:bodyPr/>
        <a:lstStyle/>
        <a:p>
          <a:endParaRPr lang="en-US"/>
        </a:p>
      </dgm:t>
    </dgm:pt>
    <dgm:pt modelId="{92749184-B4F3-44C9-A2E4-DD8D1A45B0F7}">
      <dgm:prSet custT="1"/>
      <dgm:spPr/>
      <dgm:t>
        <a:bodyPr/>
        <a:lstStyle/>
        <a:p>
          <a:pPr>
            <a:buNone/>
          </a:pPr>
          <a:endParaRPr lang="en-US" sz="1800" dirty="0"/>
        </a:p>
      </dgm:t>
    </dgm:pt>
    <dgm:pt modelId="{CE9AC35E-CD0C-4698-B969-1EEBD363087A}" type="parTrans" cxnId="{71B8FA5E-BF0E-470C-AF4A-EB31183A0966}">
      <dgm:prSet/>
      <dgm:spPr/>
      <dgm:t>
        <a:bodyPr/>
        <a:lstStyle/>
        <a:p>
          <a:endParaRPr lang="en-US"/>
        </a:p>
      </dgm:t>
    </dgm:pt>
    <dgm:pt modelId="{44577B20-7770-4FD6-B0B0-A9E5BFA5F55D}" type="sibTrans" cxnId="{71B8FA5E-BF0E-470C-AF4A-EB31183A0966}">
      <dgm:prSet/>
      <dgm:spPr/>
      <dgm:t>
        <a:bodyPr/>
        <a:lstStyle/>
        <a:p>
          <a:endParaRPr lang="en-US"/>
        </a:p>
      </dgm:t>
    </dgm:pt>
    <dgm:pt modelId="{6A947250-3A4C-4C7C-AE4D-09B11A468212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AU" sz="1900" dirty="0"/>
            <a:t>a not-for-profit community housing organisation</a:t>
          </a:r>
        </a:p>
      </dgm:t>
    </dgm:pt>
    <dgm:pt modelId="{D6A7AD71-F002-4548-842B-5238BDE41E27}" type="parTrans" cxnId="{89FFFDBB-5C8E-4196-9CD9-5717A0284272}">
      <dgm:prSet/>
      <dgm:spPr/>
      <dgm:t>
        <a:bodyPr/>
        <a:lstStyle/>
        <a:p>
          <a:endParaRPr lang="en-AU"/>
        </a:p>
      </dgm:t>
    </dgm:pt>
    <dgm:pt modelId="{F66F07CE-2700-46ED-A42D-C043E587485C}" type="sibTrans" cxnId="{89FFFDBB-5C8E-4196-9CD9-5717A0284272}">
      <dgm:prSet/>
      <dgm:spPr/>
      <dgm:t>
        <a:bodyPr/>
        <a:lstStyle/>
        <a:p>
          <a:endParaRPr lang="en-AU"/>
        </a:p>
      </dgm:t>
    </dgm:pt>
    <dgm:pt modelId="{9B0B93A5-75B1-4141-923D-31FA0D15B2E6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AU" sz="1900"/>
            <a:t>an Indigenous housing organisation</a:t>
          </a:r>
        </a:p>
      </dgm:t>
    </dgm:pt>
    <dgm:pt modelId="{A3D27610-8544-4337-BF65-A64C92A79F40}" type="parTrans" cxnId="{62856623-B531-4133-A7AE-B41E313C5BCD}">
      <dgm:prSet/>
      <dgm:spPr/>
      <dgm:t>
        <a:bodyPr/>
        <a:lstStyle/>
        <a:p>
          <a:endParaRPr lang="en-AU"/>
        </a:p>
      </dgm:t>
    </dgm:pt>
    <dgm:pt modelId="{1C00AE6F-1163-40AE-81B1-01B2889A9A4D}" type="sibTrans" cxnId="{62856623-B531-4133-A7AE-B41E313C5BCD}">
      <dgm:prSet/>
      <dgm:spPr/>
      <dgm:t>
        <a:bodyPr/>
        <a:lstStyle/>
        <a:p>
          <a:endParaRPr lang="en-AU"/>
        </a:p>
      </dgm:t>
    </dgm:pt>
    <dgm:pt modelId="{61BE6652-D1B0-4EDF-A1AD-8D1BB28AFEBF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AU" sz="1900"/>
            <a:t>a business such as a hospice, nursing home, retirement or lifestyle village.</a:t>
          </a:r>
        </a:p>
      </dgm:t>
    </dgm:pt>
    <dgm:pt modelId="{3132B839-1F3A-4E16-B046-8722C93D34D9}" type="parTrans" cxnId="{2CEE19D5-C492-43AB-9CC8-4785B18D94DE}">
      <dgm:prSet/>
      <dgm:spPr/>
      <dgm:t>
        <a:bodyPr/>
        <a:lstStyle/>
        <a:p>
          <a:endParaRPr lang="en-AU"/>
        </a:p>
      </dgm:t>
    </dgm:pt>
    <dgm:pt modelId="{61A5BC46-B5BB-4875-8EE2-C6F8533264FD}" type="sibTrans" cxnId="{2CEE19D5-C492-43AB-9CC8-4785B18D94DE}">
      <dgm:prSet/>
      <dgm:spPr/>
      <dgm:t>
        <a:bodyPr/>
        <a:lstStyle/>
        <a:p>
          <a:endParaRPr lang="en-AU"/>
        </a:p>
      </dgm:t>
    </dgm:pt>
    <dgm:pt modelId="{0E8F8E6B-ED91-4159-A04C-7BA0EFB38B62}">
      <dgm:prSet/>
      <dgm:spPr/>
      <dgm:t>
        <a:bodyPr/>
        <a:lstStyle/>
        <a:p>
          <a:pPr>
            <a:buNone/>
          </a:pPr>
          <a:endParaRPr lang="en-AU" sz="1900" dirty="0"/>
        </a:p>
      </dgm:t>
    </dgm:pt>
    <dgm:pt modelId="{989DA13F-F877-4175-A0E4-E4034188A0E7}" type="parTrans" cxnId="{691C4A81-658D-48F7-9A9A-BC3C430A4432}">
      <dgm:prSet/>
      <dgm:spPr/>
      <dgm:t>
        <a:bodyPr/>
        <a:lstStyle/>
        <a:p>
          <a:endParaRPr lang="en-AU"/>
        </a:p>
      </dgm:t>
    </dgm:pt>
    <dgm:pt modelId="{1A951D48-EE72-46F3-9B2A-786A79F527B6}" type="sibTrans" cxnId="{691C4A81-658D-48F7-9A9A-BC3C430A4432}">
      <dgm:prSet/>
      <dgm:spPr/>
      <dgm:t>
        <a:bodyPr/>
        <a:lstStyle/>
        <a:p>
          <a:endParaRPr lang="en-AU"/>
        </a:p>
      </dgm:t>
    </dgm:pt>
    <dgm:pt modelId="{90B723DB-399A-426F-8EF9-7A8A115962F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AU" sz="1900"/>
            <a:t>a legal entity able to enter into a contract with us</a:t>
          </a:r>
        </a:p>
      </dgm:t>
    </dgm:pt>
    <dgm:pt modelId="{1D15B0FF-EE8F-472F-A8FC-22E105D42BE4}" type="parTrans" cxnId="{D8A00046-3075-4B6A-B6CC-3AC5EE9C9AD8}">
      <dgm:prSet/>
      <dgm:spPr/>
      <dgm:t>
        <a:bodyPr/>
        <a:lstStyle/>
        <a:p>
          <a:endParaRPr lang="en-AU"/>
        </a:p>
      </dgm:t>
    </dgm:pt>
    <dgm:pt modelId="{AC7C7BD5-24B4-4A07-990E-BE4242BF32CC}" type="sibTrans" cxnId="{D8A00046-3075-4B6A-B6CC-3AC5EE9C9AD8}">
      <dgm:prSet/>
      <dgm:spPr/>
      <dgm:t>
        <a:bodyPr/>
        <a:lstStyle/>
        <a:p>
          <a:endParaRPr lang="en-AU"/>
        </a:p>
      </dgm:t>
    </dgm:pt>
    <dgm:pt modelId="{9D5DD8BC-4F6C-4383-9434-C94E6B067BE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AU" sz="1900"/>
            <a:t>able to take responsibility under law for its actions</a:t>
          </a:r>
        </a:p>
      </dgm:t>
    </dgm:pt>
    <dgm:pt modelId="{95A41EA2-CB87-4D91-B231-085C02F48631}" type="parTrans" cxnId="{13093589-E6B5-4531-BE25-537BF19948DC}">
      <dgm:prSet/>
      <dgm:spPr/>
      <dgm:t>
        <a:bodyPr/>
        <a:lstStyle/>
        <a:p>
          <a:endParaRPr lang="en-AU"/>
        </a:p>
      </dgm:t>
    </dgm:pt>
    <dgm:pt modelId="{98C96745-AEC4-4E97-8DD0-037801A2722B}" type="sibTrans" cxnId="{13093589-E6B5-4531-BE25-537BF19948DC}">
      <dgm:prSet/>
      <dgm:spPr/>
      <dgm:t>
        <a:bodyPr/>
        <a:lstStyle/>
        <a:p>
          <a:endParaRPr lang="en-AU"/>
        </a:p>
      </dgm:t>
    </dgm:pt>
    <dgm:pt modelId="{37DB12F1-A8AC-48A7-8D39-67EFDF902F95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AU" sz="1900"/>
            <a:t>able to meet the policy, terms and procedural requirements of EVoR.</a:t>
          </a:r>
        </a:p>
      </dgm:t>
    </dgm:pt>
    <dgm:pt modelId="{3D6D500C-B3BD-47C9-A5C4-F1B20F137F77}" type="parTrans" cxnId="{76E86EAE-95EC-496A-AF7A-FAC6C90EA8A3}">
      <dgm:prSet/>
      <dgm:spPr/>
      <dgm:t>
        <a:bodyPr/>
        <a:lstStyle/>
        <a:p>
          <a:endParaRPr lang="en-AU"/>
        </a:p>
      </dgm:t>
    </dgm:pt>
    <dgm:pt modelId="{ABAA20F1-278D-4EBF-8AE6-8CF27392169F}" type="sibTrans" cxnId="{76E86EAE-95EC-496A-AF7A-FAC6C90EA8A3}">
      <dgm:prSet/>
      <dgm:spPr/>
      <dgm:t>
        <a:bodyPr/>
        <a:lstStyle/>
        <a:p>
          <a:endParaRPr lang="en-AU"/>
        </a:p>
      </dgm:t>
    </dgm:pt>
    <dgm:pt modelId="{2210A05D-4924-4898-9CCE-7ECBF75E7A42}">
      <dgm:prSet/>
      <dgm:spPr/>
      <dgm:t>
        <a:bodyPr/>
        <a:lstStyle/>
        <a:p>
          <a:pPr>
            <a:buNone/>
          </a:pPr>
          <a:endParaRPr lang="en-AU" sz="1900" b="1" dirty="0"/>
        </a:p>
      </dgm:t>
    </dgm:pt>
    <dgm:pt modelId="{B74B173D-CFA1-44E8-BA50-A08372BDF07E}" type="parTrans" cxnId="{0DFDE75A-1F5E-4FE8-BC1A-CC87CD3C0612}">
      <dgm:prSet/>
      <dgm:spPr/>
      <dgm:t>
        <a:bodyPr/>
        <a:lstStyle/>
        <a:p>
          <a:endParaRPr lang="en-AU"/>
        </a:p>
      </dgm:t>
    </dgm:pt>
    <dgm:pt modelId="{453FFF51-0800-4198-B1D6-01A5B71C77D6}" type="sibTrans" cxnId="{0DFDE75A-1F5E-4FE8-BC1A-CC87CD3C0612}">
      <dgm:prSet/>
      <dgm:spPr/>
      <dgm:t>
        <a:bodyPr/>
        <a:lstStyle/>
        <a:p>
          <a:endParaRPr lang="en-AU"/>
        </a:p>
      </dgm:t>
    </dgm:pt>
    <dgm:pt modelId="{FF933690-054E-4996-9A7B-9ACBA9A25152}">
      <dgm:prSet custT="1"/>
      <dgm:spPr/>
      <dgm:t>
        <a:bodyPr/>
        <a:lstStyle/>
        <a:p>
          <a:pPr>
            <a:buNone/>
          </a:pPr>
          <a:r>
            <a:rPr lang="en-AU" sz="1800" b="1" dirty="0"/>
            <a:t>Your organisation can use </a:t>
          </a:r>
          <a:r>
            <a:rPr lang="en-AU" sz="1800" b="1" dirty="0" err="1"/>
            <a:t>EVoR</a:t>
          </a:r>
          <a:r>
            <a:rPr lang="en-AU" sz="1800" b="1" dirty="0"/>
            <a:t> if you provide affordable rental or supported accommodation, and</a:t>
          </a:r>
          <a:endParaRPr lang="en-US" sz="1800" b="1" dirty="0"/>
        </a:p>
      </dgm:t>
    </dgm:pt>
    <dgm:pt modelId="{47A55425-9BC2-41FF-9D70-4C580B3974CC}" type="parTrans" cxnId="{52A80C77-96BB-4F96-B6BF-5B852D20DAE2}">
      <dgm:prSet/>
      <dgm:spPr/>
      <dgm:t>
        <a:bodyPr/>
        <a:lstStyle/>
        <a:p>
          <a:endParaRPr lang="en-AU"/>
        </a:p>
      </dgm:t>
    </dgm:pt>
    <dgm:pt modelId="{B586201B-9AD4-48C3-8E8A-DA34C580E912}" type="sibTrans" cxnId="{52A80C77-96BB-4F96-B6BF-5B852D20DAE2}">
      <dgm:prSet/>
      <dgm:spPr/>
      <dgm:t>
        <a:bodyPr/>
        <a:lstStyle/>
        <a:p>
          <a:endParaRPr lang="en-AU"/>
        </a:p>
      </dgm:t>
    </dgm:pt>
    <dgm:pt modelId="{26D9CA40-A9BB-4170-8721-88D3955FD491}">
      <dgm:prSet custT="1"/>
      <dgm:spPr/>
      <dgm:t>
        <a:bodyPr/>
        <a:lstStyle/>
        <a:p>
          <a:pPr>
            <a:buNone/>
          </a:pPr>
          <a:r>
            <a:rPr lang="en-AU" sz="1800" b="1" dirty="0"/>
            <a:t>you’re any of the following:</a:t>
          </a:r>
          <a:endParaRPr lang="en-US" sz="1800" b="1" dirty="0"/>
        </a:p>
      </dgm:t>
    </dgm:pt>
    <dgm:pt modelId="{73E3A420-DB42-4027-A3F4-FD1065EE778A}" type="parTrans" cxnId="{9417DAE6-1404-45D2-BF8A-5FF666B29861}">
      <dgm:prSet/>
      <dgm:spPr/>
      <dgm:t>
        <a:bodyPr/>
        <a:lstStyle/>
        <a:p>
          <a:endParaRPr lang="en-AU"/>
        </a:p>
      </dgm:t>
    </dgm:pt>
    <dgm:pt modelId="{13E30E77-A31D-4857-9402-CA6A16900929}" type="sibTrans" cxnId="{9417DAE6-1404-45D2-BF8A-5FF666B29861}">
      <dgm:prSet/>
      <dgm:spPr/>
      <dgm:t>
        <a:bodyPr/>
        <a:lstStyle/>
        <a:p>
          <a:endParaRPr lang="en-AU"/>
        </a:p>
      </dgm:t>
    </dgm:pt>
    <dgm:pt modelId="{077F2B94-B9D8-4CC5-87EB-27B9E79D18E4}">
      <dgm:prSet/>
      <dgm:spPr/>
      <dgm:t>
        <a:bodyPr/>
        <a:lstStyle/>
        <a:p>
          <a:pPr>
            <a:buNone/>
          </a:pPr>
          <a:r>
            <a:rPr lang="en-AU" sz="1900" b="0" dirty="0"/>
            <a:t>territory or local governments.</a:t>
          </a:r>
        </a:p>
      </dgm:t>
    </dgm:pt>
    <dgm:pt modelId="{52915D56-A6E9-4EA7-AB1B-4C03A65E8787}" type="parTrans" cxnId="{1E6412C2-6F03-4E85-8021-8410E205C9B4}">
      <dgm:prSet/>
      <dgm:spPr/>
      <dgm:t>
        <a:bodyPr/>
        <a:lstStyle/>
        <a:p>
          <a:endParaRPr lang="en-AU"/>
        </a:p>
      </dgm:t>
    </dgm:pt>
    <dgm:pt modelId="{BDC89F92-EB16-493B-B314-14EBAF105A77}" type="sibTrans" cxnId="{1E6412C2-6F03-4E85-8021-8410E205C9B4}">
      <dgm:prSet/>
      <dgm:spPr/>
      <dgm:t>
        <a:bodyPr/>
        <a:lstStyle/>
        <a:p>
          <a:endParaRPr lang="en-AU"/>
        </a:p>
      </dgm:t>
    </dgm:pt>
    <dgm:pt modelId="{898CF0D8-9AA3-4A6E-B5F3-794D5ADBDDA8}">
      <dgm:prSet/>
      <dgm:spPr/>
      <dgm:t>
        <a:bodyPr/>
        <a:lstStyle/>
        <a:p>
          <a:pPr>
            <a:buNone/>
          </a:pPr>
          <a:r>
            <a:rPr lang="en-AU" sz="1900" b="0" dirty="0"/>
            <a:t>You must also have registrations, licences and accreditations if they’re required by federal, state,</a:t>
          </a:r>
        </a:p>
      </dgm:t>
    </dgm:pt>
    <dgm:pt modelId="{0BD0C3D0-51B9-4EFB-B3E5-BF51BF711F25}" type="parTrans" cxnId="{A697300D-3FFA-4DA0-8284-4F4878A5D1BD}">
      <dgm:prSet/>
      <dgm:spPr/>
      <dgm:t>
        <a:bodyPr/>
        <a:lstStyle/>
        <a:p>
          <a:endParaRPr lang="en-AU"/>
        </a:p>
      </dgm:t>
    </dgm:pt>
    <dgm:pt modelId="{DF2C56D3-5ABE-4EF5-BF4E-9FE8E030D504}" type="sibTrans" cxnId="{A697300D-3FFA-4DA0-8284-4F4878A5D1BD}">
      <dgm:prSet/>
      <dgm:spPr/>
      <dgm:t>
        <a:bodyPr/>
        <a:lstStyle/>
        <a:p>
          <a:endParaRPr lang="en-AU"/>
        </a:p>
      </dgm:t>
    </dgm:pt>
    <dgm:pt modelId="{C6021D73-D934-49EE-86AF-7CD0DD8A2B00}">
      <dgm:prSet/>
      <dgm:spPr/>
      <dgm:t>
        <a:bodyPr/>
        <a:lstStyle/>
        <a:p>
          <a:pPr>
            <a:buNone/>
          </a:pPr>
          <a:r>
            <a:rPr lang="en-AU" sz="1900" b="1" dirty="0"/>
            <a:t>Your business must be all the following</a:t>
          </a:r>
          <a:r>
            <a:rPr lang="en-AU" sz="1900" dirty="0"/>
            <a:t>:</a:t>
          </a:r>
        </a:p>
      </dgm:t>
    </dgm:pt>
    <dgm:pt modelId="{575E1703-2F5E-4A84-915E-0BFA8B09EC2D}" type="parTrans" cxnId="{4D7A2B50-D889-469B-BCF4-D584B381E93E}">
      <dgm:prSet/>
      <dgm:spPr/>
      <dgm:t>
        <a:bodyPr/>
        <a:lstStyle/>
        <a:p>
          <a:endParaRPr lang="en-AU"/>
        </a:p>
      </dgm:t>
    </dgm:pt>
    <dgm:pt modelId="{0E11B6DC-D398-44F3-B243-F7FF61D7EF65}" type="sibTrans" cxnId="{4D7A2B50-D889-469B-BCF4-D584B381E93E}">
      <dgm:prSet/>
      <dgm:spPr/>
      <dgm:t>
        <a:bodyPr/>
        <a:lstStyle/>
        <a:p>
          <a:endParaRPr lang="en-AU"/>
        </a:p>
      </dgm:t>
    </dgm:pt>
    <dgm:pt modelId="{49EAA9EE-D898-4F75-90E2-D9FD150885D7}" type="pres">
      <dgm:prSet presAssocID="{E7C82CBC-D4C4-4A77-9CB8-D69885F7F92D}" presName="linear" presStyleCnt="0">
        <dgm:presLayoutVars>
          <dgm:animLvl val="lvl"/>
          <dgm:resizeHandles val="exact"/>
        </dgm:presLayoutVars>
      </dgm:prSet>
      <dgm:spPr/>
    </dgm:pt>
    <dgm:pt modelId="{0252EE78-DDF9-4E0C-8240-3663AFD655D0}" type="pres">
      <dgm:prSet presAssocID="{21B3F430-206C-4ECC-86D6-98BABE27A078}" presName="parentText" presStyleLbl="node1" presStyleIdx="0" presStyleCnt="1" custLinFactNeighborY="-6398">
        <dgm:presLayoutVars>
          <dgm:chMax val="0"/>
          <dgm:bulletEnabled val="1"/>
        </dgm:presLayoutVars>
      </dgm:prSet>
      <dgm:spPr/>
    </dgm:pt>
    <dgm:pt modelId="{17F578C8-6603-4C1E-9954-E1B2020ED1E6}" type="pres">
      <dgm:prSet presAssocID="{21B3F430-206C-4ECC-86D6-98BABE27A078}" presName="childText" presStyleLbl="revTx" presStyleIdx="0" presStyleCnt="1" custLinFactNeighborY="-21918">
        <dgm:presLayoutVars>
          <dgm:bulletEnabled val="1"/>
        </dgm:presLayoutVars>
      </dgm:prSet>
      <dgm:spPr/>
    </dgm:pt>
  </dgm:ptLst>
  <dgm:cxnLst>
    <dgm:cxn modelId="{00EF2506-8419-48BC-ADFD-B48240AD4ED5}" srcId="{E7C82CBC-D4C4-4A77-9CB8-D69885F7F92D}" destId="{21B3F430-206C-4ECC-86D6-98BABE27A078}" srcOrd="0" destOrd="0" parTransId="{55FD02B0-F3CE-4E74-8554-538480B207C6}" sibTransId="{890F9089-E337-4447-B16F-137D749EA064}"/>
    <dgm:cxn modelId="{A697300D-3FFA-4DA0-8284-4F4878A5D1BD}" srcId="{21B3F430-206C-4ECC-86D6-98BABE27A078}" destId="{898CF0D8-9AA3-4A6E-B5F3-794D5ADBDDA8}" srcOrd="6" destOrd="0" parTransId="{0BD0C3D0-51B9-4EFB-B3E5-BF51BF711F25}" sibTransId="{DF2C56D3-5ABE-4EF5-BF4E-9FE8E030D504}"/>
    <dgm:cxn modelId="{0E94251A-EB64-4690-9013-982D74D5C2A0}" type="presOf" srcId="{6A947250-3A4C-4C7C-AE4D-09B11A468212}" destId="{17F578C8-6603-4C1E-9954-E1B2020ED1E6}" srcOrd="0" destOrd="3" presId="urn:microsoft.com/office/officeart/2005/8/layout/vList2"/>
    <dgm:cxn modelId="{BA2CDB1C-AE03-44F0-938C-C6E6BED7B698}" type="presOf" srcId="{92749184-B4F3-44C9-A2E4-DD8D1A45B0F7}" destId="{17F578C8-6603-4C1E-9954-E1B2020ED1E6}" srcOrd="0" destOrd="0" presId="urn:microsoft.com/office/officeart/2005/8/layout/vList2"/>
    <dgm:cxn modelId="{24D57B20-CEEA-4CC7-B047-68E38D429E59}" type="presOf" srcId="{898CF0D8-9AA3-4A6E-B5F3-794D5ADBDDA8}" destId="{17F578C8-6603-4C1E-9954-E1B2020ED1E6}" srcOrd="0" destOrd="12" presId="urn:microsoft.com/office/officeart/2005/8/layout/vList2"/>
    <dgm:cxn modelId="{62856623-B531-4133-A7AE-B41E313C5BCD}" srcId="{26D9CA40-A9BB-4170-8721-88D3955FD491}" destId="{9B0B93A5-75B1-4141-923D-31FA0D15B2E6}" srcOrd="1" destOrd="0" parTransId="{A3D27610-8544-4337-BF65-A64C92A79F40}" sibTransId="{1C00AE6F-1163-40AE-81B1-01B2889A9A4D}"/>
    <dgm:cxn modelId="{E3F3AB38-6CBE-46AC-993C-0040A01D8902}" type="presOf" srcId="{37DB12F1-A8AC-48A7-8D39-67EFDF902F95}" destId="{17F578C8-6603-4C1E-9954-E1B2020ED1E6}" srcOrd="0" destOrd="10" presId="urn:microsoft.com/office/officeart/2005/8/layout/vList2"/>
    <dgm:cxn modelId="{71B8FA5E-BF0E-470C-AF4A-EB31183A0966}" srcId="{21B3F430-206C-4ECC-86D6-98BABE27A078}" destId="{92749184-B4F3-44C9-A2E4-DD8D1A45B0F7}" srcOrd="0" destOrd="0" parTransId="{CE9AC35E-CD0C-4698-B969-1EEBD363087A}" sibTransId="{44577B20-7770-4FD6-B0B0-A9E5BFA5F55D}"/>
    <dgm:cxn modelId="{D8A00046-3075-4B6A-B6CC-3AC5EE9C9AD8}" srcId="{C6021D73-D934-49EE-86AF-7CD0DD8A2B00}" destId="{90B723DB-399A-426F-8EF9-7A8A115962F5}" srcOrd="0" destOrd="0" parTransId="{1D15B0FF-EE8F-472F-A8FC-22E105D42BE4}" sibTransId="{AC7C7BD5-24B4-4A07-990E-BE4242BF32CC}"/>
    <dgm:cxn modelId="{BCF8D84E-944B-48AC-98CC-6D67C9F8E773}" type="presOf" srcId="{9B0B93A5-75B1-4141-923D-31FA0D15B2E6}" destId="{17F578C8-6603-4C1E-9954-E1B2020ED1E6}" srcOrd="0" destOrd="4" presId="urn:microsoft.com/office/officeart/2005/8/layout/vList2"/>
    <dgm:cxn modelId="{4D7A2B50-D889-469B-BCF4-D584B381E93E}" srcId="{21B3F430-206C-4ECC-86D6-98BABE27A078}" destId="{C6021D73-D934-49EE-86AF-7CD0DD8A2B00}" srcOrd="4" destOrd="0" parTransId="{575E1703-2F5E-4A84-915E-0BFA8B09EC2D}" sibTransId="{0E11B6DC-D398-44F3-B243-F7FF61D7EF65}"/>
    <dgm:cxn modelId="{52A80C77-96BB-4F96-B6BF-5B852D20DAE2}" srcId="{21B3F430-206C-4ECC-86D6-98BABE27A078}" destId="{FF933690-054E-4996-9A7B-9ACBA9A25152}" srcOrd="1" destOrd="0" parTransId="{47A55425-9BC2-41FF-9D70-4C580B3974CC}" sibTransId="{B586201B-9AD4-48C3-8E8A-DA34C580E912}"/>
    <dgm:cxn modelId="{1A49BE79-DC4E-480B-A97A-58F5A7BE4DBB}" type="presOf" srcId="{21B3F430-206C-4ECC-86D6-98BABE27A078}" destId="{0252EE78-DDF9-4E0C-8240-3663AFD655D0}" srcOrd="0" destOrd="0" presId="urn:microsoft.com/office/officeart/2005/8/layout/vList2"/>
    <dgm:cxn modelId="{0DFDE75A-1F5E-4FE8-BC1A-CC87CD3C0612}" srcId="{21B3F430-206C-4ECC-86D6-98BABE27A078}" destId="{2210A05D-4924-4898-9CCE-7ECBF75E7A42}" srcOrd="5" destOrd="0" parTransId="{B74B173D-CFA1-44E8-BA50-A08372BDF07E}" sibTransId="{453FFF51-0800-4198-B1D6-01A5B71C77D6}"/>
    <dgm:cxn modelId="{691C4A81-658D-48F7-9A9A-BC3C430A4432}" srcId="{21B3F430-206C-4ECC-86D6-98BABE27A078}" destId="{0E8F8E6B-ED91-4159-A04C-7BA0EFB38B62}" srcOrd="3" destOrd="0" parTransId="{989DA13F-F877-4175-A0E4-E4034188A0E7}" sibTransId="{1A951D48-EE72-46F3-9B2A-786A79F527B6}"/>
    <dgm:cxn modelId="{13093589-E6B5-4531-BE25-537BF19948DC}" srcId="{C6021D73-D934-49EE-86AF-7CD0DD8A2B00}" destId="{9D5DD8BC-4F6C-4383-9434-C94E6B067BE5}" srcOrd="1" destOrd="0" parTransId="{95A41EA2-CB87-4D91-B231-085C02F48631}" sibTransId="{98C96745-AEC4-4E97-8DD0-037801A2722B}"/>
    <dgm:cxn modelId="{A6EFF58E-6E6A-4283-9157-81B301506A01}" type="presOf" srcId="{61BE6652-D1B0-4EDF-A1AD-8D1BB28AFEBF}" destId="{17F578C8-6603-4C1E-9954-E1B2020ED1E6}" srcOrd="0" destOrd="5" presId="urn:microsoft.com/office/officeart/2005/8/layout/vList2"/>
    <dgm:cxn modelId="{23407793-032C-4866-A8B5-8F2B54D5DA1E}" type="presOf" srcId="{26D9CA40-A9BB-4170-8721-88D3955FD491}" destId="{17F578C8-6603-4C1E-9954-E1B2020ED1E6}" srcOrd="0" destOrd="2" presId="urn:microsoft.com/office/officeart/2005/8/layout/vList2"/>
    <dgm:cxn modelId="{56037A97-79E8-41B9-B442-59B45A2614FD}" type="presOf" srcId="{FF933690-054E-4996-9A7B-9ACBA9A25152}" destId="{17F578C8-6603-4C1E-9954-E1B2020ED1E6}" srcOrd="0" destOrd="1" presId="urn:microsoft.com/office/officeart/2005/8/layout/vList2"/>
    <dgm:cxn modelId="{67F0E4A1-4E99-49BD-AEAB-AADEAD742825}" type="presOf" srcId="{0E8F8E6B-ED91-4159-A04C-7BA0EFB38B62}" destId="{17F578C8-6603-4C1E-9954-E1B2020ED1E6}" srcOrd="0" destOrd="6" presId="urn:microsoft.com/office/officeart/2005/8/layout/vList2"/>
    <dgm:cxn modelId="{F3C741A4-93AB-4DD5-9C6C-6EB5D02C7B88}" type="presOf" srcId="{90B723DB-399A-426F-8EF9-7A8A115962F5}" destId="{17F578C8-6603-4C1E-9954-E1B2020ED1E6}" srcOrd="0" destOrd="8" presId="urn:microsoft.com/office/officeart/2005/8/layout/vList2"/>
    <dgm:cxn modelId="{76E86EAE-95EC-496A-AF7A-FAC6C90EA8A3}" srcId="{C6021D73-D934-49EE-86AF-7CD0DD8A2B00}" destId="{37DB12F1-A8AC-48A7-8D39-67EFDF902F95}" srcOrd="2" destOrd="0" parTransId="{3D6D500C-B3BD-47C9-A5C4-F1B20F137F77}" sibTransId="{ABAA20F1-278D-4EBF-8AE6-8CF27392169F}"/>
    <dgm:cxn modelId="{F03BEEB5-7073-4F58-A644-CE24069717F9}" type="presOf" srcId="{E7C82CBC-D4C4-4A77-9CB8-D69885F7F92D}" destId="{49EAA9EE-D898-4F75-90E2-D9FD150885D7}" srcOrd="0" destOrd="0" presId="urn:microsoft.com/office/officeart/2005/8/layout/vList2"/>
    <dgm:cxn modelId="{89FFFDBB-5C8E-4196-9CD9-5717A0284272}" srcId="{26D9CA40-A9BB-4170-8721-88D3955FD491}" destId="{6A947250-3A4C-4C7C-AE4D-09B11A468212}" srcOrd="0" destOrd="0" parTransId="{D6A7AD71-F002-4548-842B-5238BDE41E27}" sibTransId="{F66F07CE-2700-46ED-A42D-C043E587485C}"/>
    <dgm:cxn modelId="{1E6412C2-6F03-4E85-8021-8410E205C9B4}" srcId="{21B3F430-206C-4ECC-86D6-98BABE27A078}" destId="{077F2B94-B9D8-4CC5-87EB-27B9E79D18E4}" srcOrd="7" destOrd="0" parTransId="{52915D56-A6E9-4EA7-AB1B-4C03A65E8787}" sibTransId="{BDC89F92-EB16-493B-B314-14EBAF105A77}"/>
    <dgm:cxn modelId="{52AF7ACE-9819-4739-AB5A-B4053F081E59}" type="presOf" srcId="{9D5DD8BC-4F6C-4383-9434-C94E6B067BE5}" destId="{17F578C8-6603-4C1E-9954-E1B2020ED1E6}" srcOrd="0" destOrd="9" presId="urn:microsoft.com/office/officeart/2005/8/layout/vList2"/>
    <dgm:cxn modelId="{D5F22FD0-A47B-482B-A7C3-13DD0CD04BC3}" type="presOf" srcId="{C6021D73-D934-49EE-86AF-7CD0DD8A2B00}" destId="{17F578C8-6603-4C1E-9954-E1B2020ED1E6}" srcOrd="0" destOrd="7" presId="urn:microsoft.com/office/officeart/2005/8/layout/vList2"/>
    <dgm:cxn modelId="{E00097D2-0C61-4E2C-85A0-9500A823921F}" type="presOf" srcId="{2210A05D-4924-4898-9CCE-7ECBF75E7A42}" destId="{17F578C8-6603-4C1E-9954-E1B2020ED1E6}" srcOrd="0" destOrd="11" presId="urn:microsoft.com/office/officeart/2005/8/layout/vList2"/>
    <dgm:cxn modelId="{2CEE19D5-C492-43AB-9CC8-4785B18D94DE}" srcId="{26D9CA40-A9BB-4170-8721-88D3955FD491}" destId="{61BE6652-D1B0-4EDF-A1AD-8D1BB28AFEBF}" srcOrd="2" destOrd="0" parTransId="{3132B839-1F3A-4E16-B046-8722C93D34D9}" sibTransId="{61A5BC46-B5BB-4875-8EE2-C6F8533264FD}"/>
    <dgm:cxn modelId="{0653BAD7-7BB6-4486-B2A8-B6124993AA3E}" type="presOf" srcId="{077F2B94-B9D8-4CC5-87EB-27B9E79D18E4}" destId="{17F578C8-6603-4C1E-9954-E1B2020ED1E6}" srcOrd="0" destOrd="13" presId="urn:microsoft.com/office/officeart/2005/8/layout/vList2"/>
    <dgm:cxn modelId="{9417DAE6-1404-45D2-BF8A-5FF666B29861}" srcId="{21B3F430-206C-4ECC-86D6-98BABE27A078}" destId="{26D9CA40-A9BB-4170-8721-88D3955FD491}" srcOrd="2" destOrd="0" parTransId="{73E3A420-DB42-4027-A3F4-FD1065EE778A}" sibTransId="{13E30E77-A31D-4857-9402-CA6A16900929}"/>
    <dgm:cxn modelId="{A123B2D8-1C13-4ED3-952F-A2A782541C8B}" type="presParOf" srcId="{49EAA9EE-D898-4F75-90E2-D9FD150885D7}" destId="{0252EE78-DDF9-4E0C-8240-3663AFD655D0}" srcOrd="0" destOrd="0" presId="urn:microsoft.com/office/officeart/2005/8/layout/vList2"/>
    <dgm:cxn modelId="{6B4DB384-5F9E-4285-B095-28522C8206AB}" type="presParOf" srcId="{49EAA9EE-D898-4F75-90E2-D9FD150885D7}" destId="{17F578C8-6603-4C1E-9954-E1B2020ED1E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C82CBC-D4C4-4A77-9CB8-D69885F7F92D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1B3F430-206C-4ECC-86D6-98BABE27A078}">
      <dgm:prSet custT="1"/>
      <dgm:spPr/>
      <dgm:t>
        <a:bodyPr/>
        <a:lstStyle/>
        <a:p>
          <a:r>
            <a:rPr lang="en-AU" sz="2800" b="1" dirty="0"/>
            <a:t>How </a:t>
          </a:r>
          <a:r>
            <a:rPr lang="en-AU" sz="2800" b="1" dirty="0" err="1"/>
            <a:t>EVoR</a:t>
          </a:r>
          <a:r>
            <a:rPr lang="en-AU" sz="2800" b="1" dirty="0"/>
            <a:t> works</a:t>
          </a:r>
          <a:endParaRPr lang="en-US" sz="2800" dirty="0"/>
        </a:p>
      </dgm:t>
    </dgm:pt>
    <dgm:pt modelId="{55FD02B0-F3CE-4E74-8554-538480B207C6}" type="parTrans" cxnId="{00EF2506-8419-48BC-ADFD-B48240AD4ED5}">
      <dgm:prSet/>
      <dgm:spPr/>
      <dgm:t>
        <a:bodyPr/>
        <a:lstStyle/>
        <a:p>
          <a:endParaRPr lang="en-US"/>
        </a:p>
      </dgm:t>
    </dgm:pt>
    <dgm:pt modelId="{890F9089-E337-4447-B16F-137D749EA064}" type="sibTrans" cxnId="{00EF2506-8419-48BC-ADFD-B48240AD4ED5}">
      <dgm:prSet/>
      <dgm:spPr/>
      <dgm:t>
        <a:bodyPr/>
        <a:lstStyle/>
        <a:p>
          <a:endParaRPr lang="en-US"/>
        </a:p>
      </dgm:t>
    </dgm:pt>
    <dgm:pt modelId="{92749184-B4F3-44C9-A2E4-DD8D1A45B0F7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AU" sz="2400" dirty="0" err="1"/>
            <a:t>EVoR</a:t>
          </a:r>
          <a:r>
            <a:rPr lang="en-AU" sz="2400" dirty="0"/>
            <a:t> is secure and free to use. </a:t>
          </a:r>
          <a:endParaRPr lang="en-US" sz="2400" dirty="0"/>
        </a:p>
      </dgm:t>
    </dgm:pt>
    <dgm:pt modelId="{CE9AC35E-CD0C-4698-B969-1EEBD363087A}" type="parTrans" cxnId="{71B8FA5E-BF0E-470C-AF4A-EB31183A0966}">
      <dgm:prSet/>
      <dgm:spPr/>
      <dgm:t>
        <a:bodyPr/>
        <a:lstStyle/>
        <a:p>
          <a:endParaRPr lang="en-US"/>
        </a:p>
      </dgm:t>
    </dgm:pt>
    <dgm:pt modelId="{44577B20-7770-4FD6-B0B0-A9E5BFA5F55D}" type="sibTrans" cxnId="{71B8FA5E-BF0E-470C-AF4A-EB31183A0966}">
      <dgm:prSet/>
      <dgm:spPr/>
      <dgm:t>
        <a:bodyPr/>
        <a:lstStyle/>
        <a:p>
          <a:endParaRPr lang="en-US"/>
        </a:p>
      </dgm:t>
    </dgm:pt>
    <dgm:pt modelId="{B2AFDFD3-17C1-4913-8ED0-3FF600CE141E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AU" sz="2400" dirty="0"/>
            <a:t>You must get customer consent first. </a:t>
          </a:r>
        </a:p>
      </dgm:t>
    </dgm:pt>
    <dgm:pt modelId="{107CEF53-BC44-4F7B-9D0D-70F167968048}" type="parTrans" cxnId="{5535B59C-13D5-4195-93DC-864FB9111E6E}">
      <dgm:prSet/>
      <dgm:spPr/>
      <dgm:t>
        <a:bodyPr/>
        <a:lstStyle/>
        <a:p>
          <a:endParaRPr lang="en-AU"/>
        </a:p>
      </dgm:t>
    </dgm:pt>
    <dgm:pt modelId="{16DD3791-2591-4461-B473-944606300DF6}" type="sibTrans" cxnId="{5535B59C-13D5-4195-93DC-864FB9111E6E}">
      <dgm:prSet/>
      <dgm:spPr/>
      <dgm:t>
        <a:bodyPr/>
        <a:lstStyle/>
        <a:p>
          <a:endParaRPr lang="en-AU"/>
        </a:p>
      </dgm:t>
    </dgm:pt>
    <dgm:pt modelId="{C5E1B8CE-E6D7-40E3-9E18-233E410BFA01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AU" sz="2400" dirty="0"/>
            <a:t>You can do updates one at a time or as a batch update if several of your tenants rent details need updating at the same time.</a:t>
          </a:r>
        </a:p>
      </dgm:t>
    </dgm:pt>
    <dgm:pt modelId="{D99A2040-FDCC-4682-9184-329CBB243138}" type="parTrans" cxnId="{D9FF03F0-3C5F-4FE6-AF95-28B70873A12D}">
      <dgm:prSet/>
      <dgm:spPr/>
      <dgm:t>
        <a:bodyPr/>
        <a:lstStyle/>
        <a:p>
          <a:endParaRPr lang="en-AU"/>
        </a:p>
      </dgm:t>
    </dgm:pt>
    <dgm:pt modelId="{BBBC6247-2C41-480C-9369-173914DF1558}" type="sibTrans" cxnId="{D9FF03F0-3C5F-4FE6-AF95-28B70873A12D}">
      <dgm:prSet/>
      <dgm:spPr/>
      <dgm:t>
        <a:bodyPr/>
        <a:lstStyle/>
        <a:p>
          <a:endParaRPr lang="en-AU"/>
        </a:p>
      </dgm:t>
    </dgm:pt>
    <dgm:pt modelId="{9D0FA76A-7ADD-49E7-A85C-D16FE243A265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AU" sz="2400" dirty="0"/>
            <a:t>You can access it from within our secure online site. </a:t>
          </a:r>
          <a:endParaRPr lang="en-US" sz="2400" dirty="0"/>
        </a:p>
      </dgm:t>
    </dgm:pt>
    <dgm:pt modelId="{7A50CB3D-D2AE-45EE-BECF-CC98474D5E66}" type="parTrans" cxnId="{0C12DD33-6BAA-4A16-ABBB-AAD5DC34997B}">
      <dgm:prSet/>
      <dgm:spPr/>
      <dgm:t>
        <a:bodyPr/>
        <a:lstStyle/>
        <a:p>
          <a:endParaRPr lang="en-AU"/>
        </a:p>
      </dgm:t>
    </dgm:pt>
    <dgm:pt modelId="{94D92192-CEE7-40A9-8043-2D9F5FE3F239}" type="sibTrans" cxnId="{0C12DD33-6BAA-4A16-ABBB-AAD5DC34997B}">
      <dgm:prSet/>
      <dgm:spPr/>
      <dgm:t>
        <a:bodyPr/>
        <a:lstStyle/>
        <a:p>
          <a:endParaRPr lang="en-AU"/>
        </a:p>
      </dgm:t>
    </dgm:pt>
    <dgm:pt modelId="{65704560-DF52-4231-93BA-7D04D22463C8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AU" sz="2400" dirty="0"/>
            <a:t>After you get customer consent you can log on to Business Hub and use </a:t>
          </a:r>
          <a:r>
            <a:rPr lang="en-AU" sz="2400" dirty="0" err="1"/>
            <a:t>EVoR</a:t>
          </a:r>
          <a:r>
            <a:rPr lang="en-AU" sz="2400" dirty="0"/>
            <a:t>. </a:t>
          </a:r>
        </a:p>
      </dgm:t>
    </dgm:pt>
    <dgm:pt modelId="{68DEF56F-4D6F-4B4C-A21A-31F884A4BF55}" type="parTrans" cxnId="{38EF5DAF-6C23-4FAD-A777-F91C4DDB536C}">
      <dgm:prSet/>
      <dgm:spPr/>
      <dgm:t>
        <a:bodyPr/>
        <a:lstStyle/>
        <a:p>
          <a:endParaRPr lang="en-AU"/>
        </a:p>
      </dgm:t>
    </dgm:pt>
    <dgm:pt modelId="{BAA5D1EE-FB7C-4C41-A080-54403D94AFAD}" type="sibTrans" cxnId="{38EF5DAF-6C23-4FAD-A777-F91C4DDB536C}">
      <dgm:prSet/>
      <dgm:spPr/>
      <dgm:t>
        <a:bodyPr/>
        <a:lstStyle/>
        <a:p>
          <a:endParaRPr lang="en-AU"/>
        </a:p>
      </dgm:t>
    </dgm:pt>
    <dgm:pt modelId="{9A69F256-062F-4486-8CF3-D0D1AEB6F4FE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AU" sz="2400" dirty="0"/>
            <a:t>You can use it each time there’s a change to your tenants’ rent details.</a:t>
          </a:r>
        </a:p>
      </dgm:t>
    </dgm:pt>
    <dgm:pt modelId="{DA209D19-6CEB-4535-A4CB-F4BD61B08AD8}" type="parTrans" cxnId="{5A201B41-33BB-42C4-BA38-A0682CA269DF}">
      <dgm:prSet/>
      <dgm:spPr/>
      <dgm:t>
        <a:bodyPr/>
        <a:lstStyle/>
        <a:p>
          <a:endParaRPr lang="en-AU"/>
        </a:p>
      </dgm:t>
    </dgm:pt>
    <dgm:pt modelId="{D699F356-6AEF-49BE-A5A4-1D91CAF8742A}" type="sibTrans" cxnId="{5A201B41-33BB-42C4-BA38-A0682CA269DF}">
      <dgm:prSet/>
      <dgm:spPr/>
      <dgm:t>
        <a:bodyPr/>
        <a:lstStyle/>
        <a:p>
          <a:endParaRPr lang="en-AU"/>
        </a:p>
      </dgm:t>
    </dgm:pt>
    <dgm:pt modelId="{49EAA9EE-D898-4F75-90E2-D9FD150885D7}" type="pres">
      <dgm:prSet presAssocID="{E7C82CBC-D4C4-4A77-9CB8-D69885F7F92D}" presName="linear" presStyleCnt="0">
        <dgm:presLayoutVars>
          <dgm:animLvl val="lvl"/>
          <dgm:resizeHandles val="exact"/>
        </dgm:presLayoutVars>
      </dgm:prSet>
      <dgm:spPr/>
    </dgm:pt>
    <dgm:pt modelId="{0252EE78-DDF9-4E0C-8240-3663AFD655D0}" type="pres">
      <dgm:prSet presAssocID="{21B3F430-206C-4ECC-86D6-98BABE27A078}" presName="parentText" presStyleLbl="node1" presStyleIdx="0" presStyleCnt="1" custScaleY="62130" custLinFactNeighborY="-59845">
        <dgm:presLayoutVars>
          <dgm:chMax val="0"/>
          <dgm:bulletEnabled val="1"/>
        </dgm:presLayoutVars>
      </dgm:prSet>
      <dgm:spPr/>
    </dgm:pt>
    <dgm:pt modelId="{17F578C8-6603-4C1E-9954-E1B2020ED1E6}" type="pres">
      <dgm:prSet presAssocID="{21B3F430-206C-4ECC-86D6-98BABE27A078}" presName="childText" presStyleLbl="revTx" presStyleIdx="0" presStyleCnt="1" custLinFactNeighborY="-1087">
        <dgm:presLayoutVars>
          <dgm:bulletEnabled val="1"/>
        </dgm:presLayoutVars>
      </dgm:prSet>
      <dgm:spPr/>
    </dgm:pt>
  </dgm:ptLst>
  <dgm:cxnLst>
    <dgm:cxn modelId="{00EF2506-8419-48BC-ADFD-B48240AD4ED5}" srcId="{E7C82CBC-D4C4-4A77-9CB8-D69885F7F92D}" destId="{21B3F430-206C-4ECC-86D6-98BABE27A078}" srcOrd="0" destOrd="0" parTransId="{55FD02B0-F3CE-4E74-8554-538480B207C6}" sibTransId="{890F9089-E337-4447-B16F-137D749EA064}"/>
    <dgm:cxn modelId="{0C12DD33-6BAA-4A16-ABBB-AAD5DC34997B}" srcId="{21B3F430-206C-4ECC-86D6-98BABE27A078}" destId="{9D0FA76A-7ADD-49E7-A85C-D16FE243A265}" srcOrd="1" destOrd="0" parTransId="{7A50CB3D-D2AE-45EE-BECF-CC98474D5E66}" sibTransId="{94D92192-CEE7-40A9-8043-2D9F5FE3F239}"/>
    <dgm:cxn modelId="{71B8FA5E-BF0E-470C-AF4A-EB31183A0966}" srcId="{21B3F430-206C-4ECC-86D6-98BABE27A078}" destId="{92749184-B4F3-44C9-A2E4-DD8D1A45B0F7}" srcOrd="0" destOrd="0" parTransId="{CE9AC35E-CD0C-4698-B969-1EEBD363087A}" sibTransId="{44577B20-7770-4FD6-B0B0-A9E5BFA5F55D}"/>
    <dgm:cxn modelId="{5A201B41-33BB-42C4-BA38-A0682CA269DF}" srcId="{21B3F430-206C-4ECC-86D6-98BABE27A078}" destId="{9A69F256-062F-4486-8CF3-D0D1AEB6F4FE}" srcOrd="4" destOrd="0" parTransId="{DA209D19-6CEB-4535-A4CB-F4BD61B08AD8}" sibTransId="{D699F356-6AEF-49BE-A5A4-1D91CAF8742A}"/>
    <dgm:cxn modelId="{EDE4AD50-4CE7-4060-81D0-F89ECCA20612}" type="presOf" srcId="{9A69F256-062F-4486-8CF3-D0D1AEB6F4FE}" destId="{17F578C8-6603-4C1E-9954-E1B2020ED1E6}" srcOrd="0" destOrd="4" presId="urn:microsoft.com/office/officeart/2005/8/layout/vList2"/>
    <dgm:cxn modelId="{6CEA378D-50F7-4981-9CFC-BABB10A02F9A}" type="presOf" srcId="{92749184-B4F3-44C9-A2E4-DD8D1A45B0F7}" destId="{17F578C8-6603-4C1E-9954-E1B2020ED1E6}" srcOrd="0" destOrd="0" presId="urn:microsoft.com/office/officeart/2005/8/layout/vList2"/>
    <dgm:cxn modelId="{5535B59C-13D5-4195-93DC-864FB9111E6E}" srcId="{21B3F430-206C-4ECC-86D6-98BABE27A078}" destId="{B2AFDFD3-17C1-4913-8ED0-3FF600CE141E}" srcOrd="2" destOrd="0" parTransId="{107CEF53-BC44-4F7B-9D0D-70F167968048}" sibTransId="{16DD3791-2591-4461-B473-944606300DF6}"/>
    <dgm:cxn modelId="{E963169F-0AD8-48F9-BD9E-4B29274283EB}" type="presOf" srcId="{9D0FA76A-7ADD-49E7-A85C-D16FE243A265}" destId="{17F578C8-6603-4C1E-9954-E1B2020ED1E6}" srcOrd="0" destOrd="1" presId="urn:microsoft.com/office/officeart/2005/8/layout/vList2"/>
    <dgm:cxn modelId="{38EF5DAF-6C23-4FAD-A777-F91C4DDB536C}" srcId="{21B3F430-206C-4ECC-86D6-98BABE27A078}" destId="{65704560-DF52-4231-93BA-7D04D22463C8}" srcOrd="3" destOrd="0" parTransId="{68DEF56F-4D6F-4B4C-A21A-31F884A4BF55}" sibTransId="{BAA5D1EE-FB7C-4C41-A080-54403D94AFAD}"/>
    <dgm:cxn modelId="{D3DA8DB4-70DC-42DE-833B-35D7719A0DA3}" type="presOf" srcId="{C5E1B8CE-E6D7-40E3-9E18-233E410BFA01}" destId="{17F578C8-6603-4C1E-9954-E1B2020ED1E6}" srcOrd="0" destOrd="5" presId="urn:microsoft.com/office/officeart/2005/8/layout/vList2"/>
    <dgm:cxn modelId="{F03BEEB5-7073-4F58-A644-CE24069717F9}" type="presOf" srcId="{E7C82CBC-D4C4-4A77-9CB8-D69885F7F92D}" destId="{49EAA9EE-D898-4F75-90E2-D9FD150885D7}" srcOrd="0" destOrd="0" presId="urn:microsoft.com/office/officeart/2005/8/layout/vList2"/>
    <dgm:cxn modelId="{574DF9B7-A68B-4C2F-963C-D25822E86AAA}" type="presOf" srcId="{65704560-DF52-4231-93BA-7D04D22463C8}" destId="{17F578C8-6603-4C1E-9954-E1B2020ED1E6}" srcOrd="0" destOrd="3" presId="urn:microsoft.com/office/officeart/2005/8/layout/vList2"/>
    <dgm:cxn modelId="{D52576CC-C0AD-4759-A00E-138C436115C1}" type="presOf" srcId="{21B3F430-206C-4ECC-86D6-98BABE27A078}" destId="{0252EE78-DDF9-4E0C-8240-3663AFD655D0}" srcOrd="0" destOrd="0" presId="urn:microsoft.com/office/officeart/2005/8/layout/vList2"/>
    <dgm:cxn modelId="{B2A74AD5-912B-40BC-B22F-5C2ED8531179}" type="presOf" srcId="{B2AFDFD3-17C1-4913-8ED0-3FF600CE141E}" destId="{17F578C8-6603-4C1E-9954-E1B2020ED1E6}" srcOrd="0" destOrd="2" presId="urn:microsoft.com/office/officeart/2005/8/layout/vList2"/>
    <dgm:cxn modelId="{D9FF03F0-3C5F-4FE6-AF95-28B70873A12D}" srcId="{21B3F430-206C-4ECC-86D6-98BABE27A078}" destId="{C5E1B8CE-E6D7-40E3-9E18-233E410BFA01}" srcOrd="5" destOrd="0" parTransId="{D99A2040-FDCC-4682-9184-329CBB243138}" sibTransId="{BBBC6247-2C41-480C-9369-173914DF1558}"/>
    <dgm:cxn modelId="{58C42095-B593-45E9-B520-D9ECC0D7FA37}" type="presParOf" srcId="{49EAA9EE-D898-4F75-90E2-D9FD150885D7}" destId="{0252EE78-DDF9-4E0C-8240-3663AFD655D0}" srcOrd="0" destOrd="0" presId="urn:microsoft.com/office/officeart/2005/8/layout/vList2"/>
    <dgm:cxn modelId="{A00C79E8-1548-49D2-BDDA-1FFB531F2177}" type="presParOf" srcId="{49EAA9EE-D898-4F75-90E2-D9FD150885D7}" destId="{17F578C8-6603-4C1E-9954-E1B2020ED1E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7C82CBC-D4C4-4A77-9CB8-D69885F7F92D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1B3F430-206C-4ECC-86D6-98BABE27A078}">
      <dgm:prSet custT="1"/>
      <dgm:spPr/>
      <dgm:t>
        <a:bodyPr/>
        <a:lstStyle/>
        <a:p>
          <a:pPr>
            <a:buNone/>
          </a:pPr>
          <a:r>
            <a:rPr lang="en-AU" sz="2800" b="1" dirty="0"/>
            <a:t>How organisations can apply</a:t>
          </a:r>
          <a:endParaRPr lang="en-US" sz="2800" dirty="0"/>
        </a:p>
      </dgm:t>
    </dgm:pt>
    <dgm:pt modelId="{55FD02B0-F3CE-4E74-8554-538480B207C6}" type="parTrans" cxnId="{00EF2506-8419-48BC-ADFD-B48240AD4ED5}">
      <dgm:prSet/>
      <dgm:spPr/>
      <dgm:t>
        <a:bodyPr/>
        <a:lstStyle/>
        <a:p>
          <a:endParaRPr lang="en-US"/>
        </a:p>
      </dgm:t>
    </dgm:pt>
    <dgm:pt modelId="{890F9089-E337-4447-B16F-137D749EA064}" type="sibTrans" cxnId="{00EF2506-8419-48BC-ADFD-B48240AD4ED5}">
      <dgm:prSet/>
      <dgm:spPr/>
      <dgm:t>
        <a:bodyPr/>
        <a:lstStyle/>
        <a:p>
          <a:endParaRPr lang="en-US"/>
        </a:p>
      </dgm:t>
    </dgm:pt>
    <dgm:pt modelId="{92749184-B4F3-44C9-A2E4-DD8D1A45B0F7}">
      <dgm:prSet custT="1"/>
      <dgm:spPr/>
      <dgm:t>
        <a:bodyPr/>
        <a:lstStyle/>
        <a:p>
          <a:pPr>
            <a:buFont typeface="+mj-lt"/>
            <a:buAutoNum type="arabicPeriod"/>
          </a:pPr>
          <a:endParaRPr lang="en-US" sz="2000" dirty="0"/>
        </a:p>
      </dgm:t>
    </dgm:pt>
    <dgm:pt modelId="{CE9AC35E-CD0C-4698-B969-1EEBD363087A}" type="parTrans" cxnId="{71B8FA5E-BF0E-470C-AF4A-EB31183A0966}">
      <dgm:prSet/>
      <dgm:spPr/>
      <dgm:t>
        <a:bodyPr/>
        <a:lstStyle/>
        <a:p>
          <a:endParaRPr lang="en-US"/>
        </a:p>
      </dgm:t>
    </dgm:pt>
    <dgm:pt modelId="{44577B20-7770-4FD6-B0B0-A9E5BFA5F55D}" type="sibTrans" cxnId="{71B8FA5E-BF0E-470C-AF4A-EB31183A0966}">
      <dgm:prSet/>
      <dgm:spPr/>
      <dgm:t>
        <a:bodyPr/>
        <a:lstStyle/>
        <a:p>
          <a:endParaRPr lang="en-US"/>
        </a:p>
      </dgm:t>
    </dgm:pt>
    <dgm:pt modelId="{3C27E511-AE34-4DF5-9A92-221684E8A1CC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AU" sz="2400" dirty="0"/>
            <a:t>Before you apply download and read the </a:t>
          </a:r>
          <a:r>
            <a:rPr lang="en-AU" sz="2400" dirty="0" err="1"/>
            <a:t>EVoR</a:t>
          </a:r>
          <a:r>
            <a:rPr lang="en-AU" sz="2400" dirty="0"/>
            <a:t> policy, terms and procedural guide from our website.</a:t>
          </a:r>
        </a:p>
      </dgm:t>
    </dgm:pt>
    <dgm:pt modelId="{DA534AF0-3204-4B97-B10D-C99DC410195A}" type="parTrans" cxnId="{E08F31FC-2726-40CB-8591-B2D9EDBDD420}">
      <dgm:prSet/>
      <dgm:spPr/>
      <dgm:t>
        <a:bodyPr/>
        <a:lstStyle/>
        <a:p>
          <a:endParaRPr lang="en-AU"/>
        </a:p>
      </dgm:t>
    </dgm:pt>
    <dgm:pt modelId="{AD9C0509-F5AB-4578-AB07-11BFD1073304}" type="sibTrans" cxnId="{E08F31FC-2726-40CB-8591-B2D9EDBDD420}">
      <dgm:prSet/>
      <dgm:spPr/>
      <dgm:t>
        <a:bodyPr/>
        <a:lstStyle/>
        <a:p>
          <a:endParaRPr lang="en-AU"/>
        </a:p>
      </dgm:t>
    </dgm:pt>
    <dgm:pt modelId="{6AC14021-61B7-4274-A2FD-A6055187A3AC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AU" sz="2400" dirty="0"/>
            <a:t>Complete the </a:t>
          </a:r>
          <a:r>
            <a:rPr lang="en-AU" sz="2400" dirty="0" err="1"/>
            <a:t>EVoR</a:t>
          </a:r>
          <a:r>
            <a:rPr lang="en-AU" sz="2400" dirty="0"/>
            <a:t> Business Application form on our website.</a:t>
          </a:r>
        </a:p>
      </dgm:t>
    </dgm:pt>
    <dgm:pt modelId="{EFCCDAE3-F881-49B6-900A-AE5EA21E3B70}" type="parTrans" cxnId="{ABA64183-9253-4B05-BE76-BE2626C6A4D8}">
      <dgm:prSet/>
      <dgm:spPr/>
      <dgm:t>
        <a:bodyPr/>
        <a:lstStyle/>
        <a:p>
          <a:endParaRPr lang="en-AU"/>
        </a:p>
      </dgm:t>
    </dgm:pt>
    <dgm:pt modelId="{823E01E5-CAE3-423F-86BE-8AD0173DD889}" type="sibTrans" cxnId="{ABA64183-9253-4B05-BE76-BE2626C6A4D8}">
      <dgm:prSet/>
      <dgm:spPr/>
      <dgm:t>
        <a:bodyPr/>
        <a:lstStyle/>
        <a:p>
          <a:endParaRPr lang="en-AU"/>
        </a:p>
      </dgm:t>
    </dgm:pt>
    <dgm:pt modelId="{66BC2B80-87D2-4991-986E-4BDE9A8E2930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AU" sz="2400" dirty="0"/>
            <a:t>You can submit your forms and other required information by email </a:t>
          </a:r>
          <a:r>
            <a:rPr lang="en-AU" sz="2400" u="none" dirty="0"/>
            <a:t>to</a:t>
          </a:r>
          <a:r>
            <a:rPr lang="en-AU" sz="2400" dirty="0"/>
            <a:t> our Confirmation Services helpdesk.</a:t>
          </a:r>
        </a:p>
      </dgm:t>
    </dgm:pt>
    <dgm:pt modelId="{CF121C95-22B8-4506-B027-74C507483CA3}" type="parTrans" cxnId="{275FB5F7-09A1-4169-A09B-E658C3F36FBE}">
      <dgm:prSet/>
      <dgm:spPr/>
      <dgm:t>
        <a:bodyPr/>
        <a:lstStyle/>
        <a:p>
          <a:endParaRPr lang="en-AU"/>
        </a:p>
      </dgm:t>
    </dgm:pt>
    <dgm:pt modelId="{976BC9CD-DD82-450A-9390-3F95EF6EC771}" type="sibTrans" cxnId="{275FB5F7-09A1-4169-A09B-E658C3F36FBE}">
      <dgm:prSet/>
      <dgm:spPr/>
      <dgm:t>
        <a:bodyPr/>
        <a:lstStyle/>
        <a:p>
          <a:endParaRPr lang="en-AU"/>
        </a:p>
      </dgm:t>
    </dgm:pt>
    <dgm:pt modelId="{6CB6F3D0-61FE-4C0F-9F8C-5C2A10C5B43A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AU" sz="2400" dirty="0"/>
            <a:t>We’ll send you a letter advising the outcome.</a:t>
          </a:r>
        </a:p>
      </dgm:t>
    </dgm:pt>
    <dgm:pt modelId="{CAC327B2-B8EE-4D64-AC31-7DEB6238EEFA}" type="parTrans" cxnId="{11E6136C-6FA1-4152-8813-EA755E6E8413}">
      <dgm:prSet/>
      <dgm:spPr/>
      <dgm:t>
        <a:bodyPr/>
        <a:lstStyle/>
        <a:p>
          <a:endParaRPr lang="en-AU"/>
        </a:p>
      </dgm:t>
    </dgm:pt>
    <dgm:pt modelId="{D7C57F59-158B-416F-8C9C-45174474C59D}" type="sibTrans" cxnId="{11E6136C-6FA1-4152-8813-EA755E6E8413}">
      <dgm:prSet/>
      <dgm:spPr/>
      <dgm:t>
        <a:bodyPr/>
        <a:lstStyle/>
        <a:p>
          <a:endParaRPr lang="en-AU"/>
        </a:p>
      </dgm:t>
    </dgm:pt>
    <dgm:pt modelId="{49EAA9EE-D898-4F75-90E2-D9FD150885D7}" type="pres">
      <dgm:prSet presAssocID="{E7C82CBC-D4C4-4A77-9CB8-D69885F7F92D}" presName="linear" presStyleCnt="0">
        <dgm:presLayoutVars>
          <dgm:animLvl val="lvl"/>
          <dgm:resizeHandles val="exact"/>
        </dgm:presLayoutVars>
      </dgm:prSet>
      <dgm:spPr/>
    </dgm:pt>
    <dgm:pt modelId="{0252EE78-DDF9-4E0C-8240-3663AFD655D0}" type="pres">
      <dgm:prSet presAssocID="{21B3F430-206C-4ECC-86D6-98BABE27A078}" presName="parentText" presStyleLbl="node1" presStyleIdx="0" presStyleCnt="1" custScaleY="62130" custLinFactNeighborY="-59845">
        <dgm:presLayoutVars>
          <dgm:chMax val="0"/>
          <dgm:bulletEnabled val="1"/>
        </dgm:presLayoutVars>
      </dgm:prSet>
      <dgm:spPr/>
    </dgm:pt>
    <dgm:pt modelId="{17F578C8-6603-4C1E-9954-E1B2020ED1E6}" type="pres">
      <dgm:prSet presAssocID="{21B3F430-206C-4ECC-86D6-98BABE27A078}" presName="childText" presStyleLbl="revTx" presStyleIdx="0" presStyleCnt="1" custLinFactNeighborY="-49577">
        <dgm:presLayoutVars>
          <dgm:bulletEnabled val="1"/>
        </dgm:presLayoutVars>
      </dgm:prSet>
      <dgm:spPr/>
    </dgm:pt>
  </dgm:ptLst>
  <dgm:cxnLst>
    <dgm:cxn modelId="{1FC21E04-BA89-4343-9263-5AB251A00BD1}" type="presOf" srcId="{66BC2B80-87D2-4991-986E-4BDE9A8E2930}" destId="{17F578C8-6603-4C1E-9954-E1B2020ED1E6}" srcOrd="0" destOrd="3" presId="urn:microsoft.com/office/officeart/2005/8/layout/vList2"/>
    <dgm:cxn modelId="{00EF2506-8419-48BC-ADFD-B48240AD4ED5}" srcId="{E7C82CBC-D4C4-4A77-9CB8-D69885F7F92D}" destId="{21B3F430-206C-4ECC-86D6-98BABE27A078}" srcOrd="0" destOrd="0" parTransId="{55FD02B0-F3CE-4E74-8554-538480B207C6}" sibTransId="{890F9089-E337-4447-B16F-137D749EA064}"/>
    <dgm:cxn modelId="{71B8FA5E-BF0E-470C-AF4A-EB31183A0966}" srcId="{21B3F430-206C-4ECC-86D6-98BABE27A078}" destId="{92749184-B4F3-44C9-A2E4-DD8D1A45B0F7}" srcOrd="0" destOrd="0" parTransId="{CE9AC35E-CD0C-4698-B969-1EEBD363087A}" sibTransId="{44577B20-7770-4FD6-B0B0-A9E5BFA5F55D}"/>
    <dgm:cxn modelId="{11E6136C-6FA1-4152-8813-EA755E6E8413}" srcId="{21B3F430-206C-4ECC-86D6-98BABE27A078}" destId="{6CB6F3D0-61FE-4C0F-9F8C-5C2A10C5B43A}" srcOrd="4" destOrd="0" parTransId="{CAC327B2-B8EE-4D64-AC31-7DEB6238EEFA}" sibTransId="{D7C57F59-158B-416F-8C9C-45174474C59D}"/>
    <dgm:cxn modelId="{D3FA7052-648E-4358-9579-8B24F3B99496}" type="presOf" srcId="{92749184-B4F3-44C9-A2E4-DD8D1A45B0F7}" destId="{17F578C8-6603-4C1E-9954-E1B2020ED1E6}" srcOrd="0" destOrd="0" presId="urn:microsoft.com/office/officeart/2005/8/layout/vList2"/>
    <dgm:cxn modelId="{ABA64183-9253-4B05-BE76-BE2626C6A4D8}" srcId="{21B3F430-206C-4ECC-86D6-98BABE27A078}" destId="{6AC14021-61B7-4274-A2FD-A6055187A3AC}" srcOrd="2" destOrd="0" parTransId="{EFCCDAE3-F881-49B6-900A-AE5EA21E3B70}" sibTransId="{823E01E5-CAE3-423F-86BE-8AD0173DD889}"/>
    <dgm:cxn modelId="{7746059B-F41B-415E-B366-8D17CE1FD848}" type="presOf" srcId="{6AC14021-61B7-4274-A2FD-A6055187A3AC}" destId="{17F578C8-6603-4C1E-9954-E1B2020ED1E6}" srcOrd="0" destOrd="2" presId="urn:microsoft.com/office/officeart/2005/8/layout/vList2"/>
    <dgm:cxn modelId="{F03BEEB5-7073-4F58-A644-CE24069717F9}" type="presOf" srcId="{E7C82CBC-D4C4-4A77-9CB8-D69885F7F92D}" destId="{49EAA9EE-D898-4F75-90E2-D9FD150885D7}" srcOrd="0" destOrd="0" presId="urn:microsoft.com/office/officeart/2005/8/layout/vList2"/>
    <dgm:cxn modelId="{68A8D2BE-DCA8-4514-973E-92A4D10ED72F}" type="presOf" srcId="{3C27E511-AE34-4DF5-9A92-221684E8A1CC}" destId="{17F578C8-6603-4C1E-9954-E1B2020ED1E6}" srcOrd="0" destOrd="1" presId="urn:microsoft.com/office/officeart/2005/8/layout/vList2"/>
    <dgm:cxn modelId="{180019EE-AAB1-498F-8CDB-ECDDC860DA0F}" type="presOf" srcId="{6CB6F3D0-61FE-4C0F-9F8C-5C2A10C5B43A}" destId="{17F578C8-6603-4C1E-9954-E1B2020ED1E6}" srcOrd="0" destOrd="4" presId="urn:microsoft.com/office/officeart/2005/8/layout/vList2"/>
    <dgm:cxn modelId="{C21531F7-40C2-4568-A643-FB56C086E459}" type="presOf" srcId="{21B3F430-206C-4ECC-86D6-98BABE27A078}" destId="{0252EE78-DDF9-4E0C-8240-3663AFD655D0}" srcOrd="0" destOrd="0" presId="urn:microsoft.com/office/officeart/2005/8/layout/vList2"/>
    <dgm:cxn modelId="{275FB5F7-09A1-4169-A09B-E658C3F36FBE}" srcId="{21B3F430-206C-4ECC-86D6-98BABE27A078}" destId="{66BC2B80-87D2-4991-986E-4BDE9A8E2930}" srcOrd="3" destOrd="0" parTransId="{CF121C95-22B8-4506-B027-74C507483CA3}" sibTransId="{976BC9CD-DD82-450A-9390-3F95EF6EC771}"/>
    <dgm:cxn modelId="{E08F31FC-2726-40CB-8591-B2D9EDBDD420}" srcId="{21B3F430-206C-4ECC-86D6-98BABE27A078}" destId="{3C27E511-AE34-4DF5-9A92-221684E8A1CC}" srcOrd="1" destOrd="0" parTransId="{DA534AF0-3204-4B97-B10D-C99DC410195A}" sibTransId="{AD9C0509-F5AB-4578-AB07-11BFD1073304}"/>
    <dgm:cxn modelId="{CE271F28-E60F-4C00-9E0E-89DCEE08F295}" type="presParOf" srcId="{49EAA9EE-D898-4F75-90E2-D9FD150885D7}" destId="{0252EE78-DDF9-4E0C-8240-3663AFD655D0}" srcOrd="0" destOrd="0" presId="urn:microsoft.com/office/officeart/2005/8/layout/vList2"/>
    <dgm:cxn modelId="{91ABC48C-9147-4B3A-A896-8BDB8919AD58}" type="presParOf" srcId="{49EAA9EE-D898-4F75-90E2-D9FD150885D7}" destId="{17F578C8-6603-4C1E-9954-E1B2020ED1E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7C82CBC-D4C4-4A77-9CB8-D69885F7F92D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1B3F430-206C-4ECC-86D6-98BABE27A078}">
      <dgm:prSet custT="1"/>
      <dgm:spPr/>
      <dgm:t>
        <a:bodyPr/>
        <a:lstStyle/>
        <a:p>
          <a:pPr>
            <a:buNone/>
          </a:pPr>
          <a:r>
            <a:rPr lang="en-AU" sz="2800" b="1" dirty="0"/>
            <a:t>How to update your tenants rent details</a:t>
          </a:r>
          <a:endParaRPr lang="en-US" sz="2800" dirty="0"/>
        </a:p>
      </dgm:t>
    </dgm:pt>
    <dgm:pt modelId="{55FD02B0-F3CE-4E74-8554-538480B207C6}" type="parTrans" cxnId="{00EF2506-8419-48BC-ADFD-B48240AD4ED5}">
      <dgm:prSet/>
      <dgm:spPr/>
      <dgm:t>
        <a:bodyPr/>
        <a:lstStyle/>
        <a:p>
          <a:endParaRPr lang="en-US"/>
        </a:p>
      </dgm:t>
    </dgm:pt>
    <dgm:pt modelId="{890F9089-E337-4447-B16F-137D749EA064}" type="sibTrans" cxnId="{00EF2506-8419-48BC-ADFD-B48240AD4ED5}">
      <dgm:prSet/>
      <dgm:spPr/>
      <dgm:t>
        <a:bodyPr/>
        <a:lstStyle/>
        <a:p>
          <a:endParaRPr lang="en-US"/>
        </a:p>
      </dgm:t>
    </dgm:pt>
    <dgm:pt modelId="{92749184-B4F3-44C9-A2E4-DD8D1A45B0F7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en-US" sz="2000" dirty="0"/>
        </a:p>
      </dgm:t>
    </dgm:pt>
    <dgm:pt modelId="{CE9AC35E-CD0C-4698-B969-1EEBD363087A}" type="parTrans" cxnId="{71B8FA5E-BF0E-470C-AF4A-EB31183A0966}">
      <dgm:prSet/>
      <dgm:spPr/>
      <dgm:t>
        <a:bodyPr/>
        <a:lstStyle/>
        <a:p>
          <a:endParaRPr lang="en-US"/>
        </a:p>
      </dgm:t>
    </dgm:pt>
    <dgm:pt modelId="{44577B20-7770-4FD6-B0B0-A9E5BFA5F55D}" type="sibTrans" cxnId="{71B8FA5E-BF0E-470C-AF4A-EB31183A0966}">
      <dgm:prSet/>
      <dgm:spPr/>
      <dgm:t>
        <a:bodyPr/>
        <a:lstStyle/>
        <a:p>
          <a:endParaRPr lang="en-US"/>
        </a:p>
      </dgm:t>
    </dgm:pt>
    <dgm:pt modelId="{616CAD2A-2F8C-40A7-8AB3-A402AB8275EE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en-US" sz="2000" dirty="0"/>
        </a:p>
      </dgm:t>
    </dgm:pt>
    <dgm:pt modelId="{E99E103E-1D38-4BB7-9E2D-00A6C7A0F04E}" type="parTrans" cxnId="{9FCE7D5A-0F0F-4AED-8E7A-7011EA0A802A}">
      <dgm:prSet/>
      <dgm:spPr/>
      <dgm:t>
        <a:bodyPr/>
        <a:lstStyle/>
        <a:p>
          <a:endParaRPr lang="en-AU"/>
        </a:p>
      </dgm:t>
    </dgm:pt>
    <dgm:pt modelId="{58F8AAB1-C719-43D9-ADC9-2E7B89A2A7A7}" type="sibTrans" cxnId="{9FCE7D5A-0F0F-4AED-8E7A-7011EA0A802A}">
      <dgm:prSet/>
      <dgm:spPr/>
      <dgm:t>
        <a:bodyPr/>
        <a:lstStyle/>
        <a:p>
          <a:endParaRPr lang="en-AU"/>
        </a:p>
      </dgm:t>
    </dgm:pt>
    <dgm:pt modelId="{6C6225D6-6A5F-4DCC-AB52-FFDB4029D967}">
      <dgm:prSet custT="1"/>
      <dgm:spPr/>
      <dgm:t>
        <a:bodyPr/>
        <a:lstStyle/>
        <a:p>
          <a:pPr>
            <a:buFont typeface="Arial" panose="020B0604020202020204" pitchFamily="34" charset="0"/>
            <a:buNone/>
          </a:pPr>
          <a:endParaRPr lang="en-US" sz="2000" dirty="0"/>
        </a:p>
      </dgm:t>
    </dgm:pt>
    <dgm:pt modelId="{24736B6B-2C35-46E4-A439-69FD6CA49BD4}" type="parTrans" cxnId="{AD331E8E-960B-4471-B820-D7F20830C77B}">
      <dgm:prSet/>
      <dgm:spPr/>
      <dgm:t>
        <a:bodyPr/>
        <a:lstStyle/>
        <a:p>
          <a:endParaRPr lang="en-AU"/>
        </a:p>
      </dgm:t>
    </dgm:pt>
    <dgm:pt modelId="{88DB0DD2-50C2-43A5-B04D-59040FE9A00E}" type="sibTrans" cxnId="{AD331E8E-960B-4471-B820-D7F20830C77B}">
      <dgm:prSet/>
      <dgm:spPr/>
      <dgm:t>
        <a:bodyPr/>
        <a:lstStyle/>
        <a:p>
          <a:endParaRPr lang="en-AU"/>
        </a:p>
      </dgm:t>
    </dgm:pt>
    <dgm:pt modelId="{411AC703-1420-41A6-9748-D614D3DC269D}">
      <dgm:prSet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AU" sz="1800" dirty="0"/>
            <a:t>use </a:t>
          </a:r>
          <a:r>
            <a:rPr lang="en-AU" sz="1800" dirty="0" err="1"/>
            <a:t>EVoR</a:t>
          </a:r>
          <a:r>
            <a:rPr lang="en-AU" sz="1800" dirty="0"/>
            <a:t> to update your tenants rent details between 15 and 50 calendar days before the rent changes. You can’t make a rent update through </a:t>
          </a:r>
          <a:r>
            <a:rPr lang="en-AU" sz="1800" dirty="0" err="1"/>
            <a:t>EVoR</a:t>
          </a:r>
          <a:r>
            <a:rPr lang="en-AU" sz="1800" dirty="0"/>
            <a:t> outside this time. </a:t>
          </a:r>
        </a:p>
      </dgm:t>
    </dgm:pt>
    <dgm:pt modelId="{A667FE9B-B9C1-4B1D-9F09-DC3EB34F4235}" type="parTrans" cxnId="{3495EBA6-EE71-4A37-9AFC-D8E657DCDEDF}">
      <dgm:prSet/>
      <dgm:spPr/>
      <dgm:t>
        <a:bodyPr/>
        <a:lstStyle/>
        <a:p>
          <a:endParaRPr lang="en-AU"/>
        </a:p>
      </dgm:t>
    </dgm:pt>
    <dgm:pt modelId="{58EC16F3-E89A-4282-8145-ADDFA7989827}" type="sibTrans" cxnId="{3495EBA6-EE71-4A37-9AFC-D8E657DCDEDF}">
      <dgm:prSet/>
      <dgm:spPr/>
      <dgm:t>
        <a:bodyPr/>
        <a:lstStyle/>
        <a:p>
          <a:endParaRPr lang="en-AU"/>
        </a:p>
      </dgm:t>
    </dgm:pt>
    <dgm:pt modelId="{95B710C1-D57D-42A9-B9C8-3B668A5BA885}">
      <dgm:prSet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AU" sz="1800" dirty="0"/>
            <a:t>contact the </a:t>
          </a:r>
          <a:r>
            <a:rPr lang="en-AU" sz="1800" dirty="0" err="1"/>
            <a:t>EVoR</a:t>
          </a:r>
          <a:r>
            <a:rPr lang="en-AU" sz="1800" dirty="0"/>
            <a:t> Helpdesk if any technical issues arise during the rent update process.</a:t>
          </a:r>
        </a:p>
      </dgm:t>
    </dgm:pt>
    <dgm:pt modelId="{56B3D867-0E17-4BEC-AC31-893CB90FE911}" type="parTrans" cxnId="{064BAD7B-B6AB-413D-A040-847CE74C1049}">
      <dgm:prSet/>
      <dgm:spPr/>
      <dgm:t>
        <a:bodyPr/>
        <a:lstStyle/>
        <a:p>
          <a:endParaRPr lang="en-AU"/>
        </a:p>
      </dgm:t>
    </dgm:pt>
    <dgm:pt modelId="{91DF53CF-D131-4BAF-930B-B90DF85E2380}" type="sibTrans" cxnId="{064BAD7B-B6AB-413D-A040-847CE74C1049}">
      <dgm:prSet/>
      <dgm:spPr/>
      <dgm:t>
        <a:bodyPr/>
        <a:lstStyle/>
        <a:p>
          <a:endParaRPr lang="en-AU"/>
        </a:p>
      </dgm:t>
    </dgm:pt>
    <dgm:pt modelId="{A4F2E1B9-E8E7-4F73-BE90-C97804E030D2}">
      <dgm:prSet custT="1"/>
      <dgm:spPr/>
      <dgm:t>
        <a:bodyPr/>
        <a:lstStyle/>
        <a:p>
          <a:pPr>
            <a:buNone/>
          </a:pPr>
          <a:endParaRPr lang="en-AU" sz="1800" dirty="0"/>
        </a:p>
      </dgm:t>
    </dgm:pt>
    <dgm:pt modelId="{97AF27DA-F12D-49F8-BACB-4CCEC52446A4}" type="parTrans" cxnId="{6D39F034-A17E-4C83-A141-DDCF24C5FA33}">
      <dgm:prSet/>
      <dgm:spPr/>
      <dgm:t>
        <a:bodyPr/>
        <a:lstStyle/>
        <a:p>
          <a:endParaRPr lang="en-AU"/>
        </a:p>
      </dgm:t>
    </dgm:pt>
    <dgm:pt modelId="{110EDF15-EB64-475A-81F3-9CC47976FF32}" type="sibTrans" cxnId="{6D39F034-A17E-4C83-A141-DDCF24C5FA33}">
      <dgm:prSet/>
      <dgm:spPr/>
      <dgm:t>
        <a:bodyPr/>
        <a:lstStyle/>
        <a:p>
          <a:endParaRPr lang="en-AU"/>
        </a:p>
      </dgm:t>
    </dgm:pt>
    <dgm:pt modelId="{49C2E06D-ED41-405A-B6C8-ED29252D655F}">
      <dgm:prSet custT="1"/>
      <dgm:spPr/>
      <dgm:t>
        <a:bodyPr/>
        <a:lstStyle/>
        <a:p>
          <a:pPr>
            <a:buNone/>
          </a:pPr>
          <a:r>
            <a:rPr lang="en-AU" sz="1800" dirty="0"/>
            <a:t>If you can’t update the customer’s rent details through </a:t>
          </a:r>
          <a:r>
            <a:rPr lang="en-AU" sz="1800" dirty="0" err="1"/>
            <a:t>EVoR</a:t>
          </a:r>
          <a:r>
            <a:rPr lang="en-AU" sz="1800" dirty="0"/>
            <a:t> you must:</a:t>
          </a:r>
        </a:p>
      </dgm:t>
    </dgm:pt>
    <dgm:pt modelId="{068CFD24-9DCE-4C66-B374-75D146618296}" type="parTrans" cxnId="{A7F76BD3-DC26-4CE8-A629-B85C617C026D}">
      <dgm:prSet/>
      <dgm:spPr/>
      <dgm:t>
        <a:bodyPr/>
        <a:lstStyle/>
        <a:p>
          <a:endParaRPr lang="en-AU"/>
        </a:p>
      </dgm:t>
    </dgm:pt>
    <dgm:pt modelId="{6D9516B1-22A7-45FE-96D5-21F19419BA5C}" type="sibTrans" cxnId="{A7F76BD3-DC26-4CE8-A629-B85C617C026D}">
      <dgm:prSet/>
      <dgm:spPr/>
      <dgm:t>
        <a:bodyPr/>
        <a:lstStyle/>
        <a:p>
          <a:endParaRPr lang="en-AU"/>
        </a:p>
      </dgm:t>
    </dgm:pt>
    <dgm:pt modelId="{E0CFC97C-42DE-4904-AB17-8C82C4CE2856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AU" sz="1800" dirty="0"/>
            <a:t>notify them within 10 business days</a:t>
          </a:r>
        </a:p>
      </dgm:t>
    </dgm:pt>
    <dgm:pt modelId="{D19CB313-A8EA-435A-B354-82C02DAE167D}" type="parTrans" cxnId="{8BEA9BDE-D0A1-4B3D-A235-11256B2B4FE6}">
      <dgm:prSet/>
      <dgm:spPr/>
      <dgm:t>
        <a:bodyPr/>
        <a:lstStyle/>
        <a:p>
          <a:endParaRPr lang="en-AU"/>
        </a:p>
      </dgm:t>
    </dgm:pt>
    <dgm:pt modelId="{E4F613CB-CF67-4844-82CD-515AB082B9AE}" type="sibTrans" cxnId="{8BEA9BDE-D0A1-4B3D-A235-11256B2B4FE6}">
      <dgm:prSet/>
      <dgm:spPr/>
      <dgm:t>
        <a:bodyPr/>
        <a:lstStyle/>
        <a:p>
          <a:endParaRPr lang="en-AU"/>
        </a:p>
      </dgm:t>
    </dgm:pt>
    <dgm:pt modelId="{6E80E0E1-19EF-4007-93CE-34117586C474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AU" sz="1800" dirty="0"/>
            <a:t>tell them to update their details directly with us to maintain their eligibility for Rent Assistance. </a:t>
          </a:r>
        </a:p>
      </dgm:t>
    </dgm:pt>
    <dgm:pt modelId="{2F321F54-B233-4BC1-9133-95E4BA9CC58C}" type="parTrans" cxnId="{41A7A5E7-A4B1-45D4-912D-7A8D907CB056}">
      <dgm:prSet/>
      <dgm:spPr/>
      <dgm:t>
        <a:bodyPr/>
        <a:lstStyle/>
        <a:p>
          <a:endParaRPr lang="en-AU"/>
        </a:p>
      </dgm:t>
    </dgm:pt>
    <dgm:pt modelId="{A0442ABD-464C-4E55-9DAA-B9A4B33482A6}" type="sibTrans" cxnId="{41A7A5E7-A4B1-45D4-912D-7A8D907CB056}">
      <dgm:prSet/>
      <dgm:spPr/>
      <dgm:t>
        <a:bodyPr/>
        <a:lstStyle/>
        <a:p>
          <a:endParaRPr lang="en-AU"/>
        </a:p>
      </dgm:t>
    </dgm:pt>
    <dgm:pt modelId="{8B1D39F7-0AE4-42C3-AA34-D6ED1878C93B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AU" sz="1800" dirty="0"/>
            <a:t>help your tenants’ verify their rent themselves by giving them a copy of their tenancy agreement or sign</a:t>
          </a:r>
        </a:p>
      </dgm:t>
    </dgm:pt>
    <dgm:pt modelId="{AADA3089-D8AC-4EF2-8353-7632AB35B0E7}" type="parTrans" cxnId="{9DA2DBB3-88D7-4DB2-8255-6D3931E3CDCB}">
      <dgm:prSet/>
      <dgm:spPr/>
      <dgm:t>
        <a:bodyPr/>
        <a:lstStyle/>
        <a:p>
          <a:endParaRPr lang="en-AU"/>
        </a:p>
      </dgm:t>
    </dgm:pt>
    <dgm:pt modelId="{F8A01EA2-D277-4FA0-953A-3A6A43AE52F0}" type="sibTrans" cxnId="{9DA2DBB3-88D7-4DB2-8255-6D3931E3CDCB}">
      <dgm:prSet/>
      <dgm:spPr/>
      <dgm:t>
        <a:bodyPr/>
        <a:lstStyle/>
        <a:p>
          <a:endParaRPr lang="en-AU"/>
        </a:p>
      </dgm:t>
    </dgm:pt>
    <dgm:pt modelId="{CDB87EC5-0CCE-4381-B25A-9B6AFFC9012E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AU" sz="1800" dirty="0"/>
            <a:t>a copy of a Rent Certificate.</a:t>
          </a:r>
        </a:p>
      </dgm:t>
    </dgm:pt>
    <dgm:pt modelId="{C4D1385E-877E-49DB-A146-F385592E2821}" type="parTrans" cxnId="{14BE2847-4493-43DE-8588-8F228F131041}">
      <dgm:prSet/>
      <dgm:spPr/>
      <dgm:t>
        <a:bodyPr/>
        <a:lstStyle/>
        <a:p>
          <a:endParaRPr lang="en-AU"/>
        </a:p>
      </dgm:t>
    </dgm:pt>
    <dgm:pt modelId="{7B6DBFB5-D5D1-4A72-89EA-298E5AA0249B}" type="sibTrans" cxnId="{14BE2847-4493-43DE-8588-8F228F131041}">
      <dgm:prSet/>
      <dgm:spPr/>
      <dgm:t>
        <a:bodyPr/>
        <a:lstStyle/>
        <a:p>
          <a:endParaRPr lang="en-AU"/>
        </a:p>
      </dgm:t>
    </dgm:pt>
    <dgm:pt modelId="{B0EA59FB-F3E1-4967-BDCE-EAEDD36239C0}">
      <dgm:prSet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AU" sz="2000" dirty="0"/>
            <a:t>You must:</a:t>
          </a:r>
          <a:endParaRPr lang="en-US" sz="2000" dirty="0"/>
        </a:p>
      </dgm:t>
    </dgm:pt>
    <dgm:pt modelId="{AF9E4FF7-FF73-4CA9-8339-CFE593972180}" type="parTrans" cxnId="{A5A0691C-1A03-4323-9ABB-28539BDB06E0}">
      <dgm:prSet/>
      <dgm:spPr/>
      <dgm:t>
        <a:bodyPr/>
        <a:lstStyle/>
        <a:p>
          <a:endParaRPr lang="en-AU"/>
        </a:p>
      </dgm:t>
    </dgm:pt>
    <dgm:pt modelId="{C6247FAF-D350-4B36-BC18-9C49A2DC830D}" type="sibTrans" cxnId="{A5A0691C-1A03-4323-9ABB-28539BDB06E0}">
      <dgm:prSet/>
      <dgm:spPr/>
      <dgm:t>
        <a:bodyPr/>
        <a:lstStyle/>
        <a:p>
          <a:endParaRPr lang="en-AU"/>
        </a:p>
      </dgm:t>
    </dgm:pt>
    <dgm:pt modelId="{49EAA9EE-D898-4F75-90E2-D9FD150885D7}" type="pres">
      <dgm:prSet presAssocID="{E7C82CBC-D4C4-4A77-9CB8-D69885F7F92D}" presName="linear" presStyleCnt="0">
        <dgm:presLayoutVars>
          <dgm:animLvl val="lvl"/>
          <dgm:resizeHandles val="exact"/>
        </dgm:presLayoutVars>
      </dgm:prSet>
      <dgm:spPr/>
    </dgm:pt>
    <dgm:pt modelId="{0252EE78-DDF9-4E0C-8240-3663AFD655D0}" type="pres">
      <dgm:prSet presAssocID="{21B3F430-206C-4ECC-86D6-98BABE27A078}" presName="parentText" presStyleLbl="node1" presStyleIdx="0" presStyleCnt="1" custScaleY="62130" custLinFactNeighborY="-3386">
        <dgm:presLayoutVars>
          <dgm:chMax val="0"/>
          <dgm:bulletEnabled val="1"/>
        </dgm:presLayoutVars>
      </dgm:prSet>
      <dgm:spPr/>
    </dgm:pt>
    <dgm:pt modelId="{17F578C8-6603-4C1E-9954-E1B2020ED1E6}" type="pres">
      <dgm:prSet presAssocID="{21B3F430-206C-4ECC-86D6-98BABE27A078}" presName="childText" presStyleLbl="revTx" presStyleIdx="0" presStyleCnt="1" custLinFactNeighborY="-57219">
        <dgm:presLayoutVars>
          <dgm:bulletEnabled val="1"/>
        </dgm:presLayoutVars>
      </dgm:prSet>
      <dgm:spPr/>
    </dgm:pt>
  </dgm:ptLst>
  <dgm:cxnLst>
    <dgm:cxn modelId="{4D000C01-5B97-4593-A62B-3DF60B2E75E5}" type="presOf" srcId="{95B710C1-D57D-42A9-B9C8-3B668A5BA885}" destId="{17F578C8-6603-4C1E-9954-E1B2020ED1E6}" srcOrd="0" destOrd="5" presId="urn:microsoft.com/office/officeart/2005/8/layout/vList2"/>
    <dgm:cxn modelId="{3DC41301-9006-4D9B-A819-407780266812}" type="presOf" srcId="{49C2E06D-ED41-405A-B6C8-ED29252D655F}" destId="{17F578C8-6603-4C1E-9954-E1B2020ED1E6}" srcOrd="0" destOrd="7" presId="urn:microsoft.com/office/officeart/2005/8/layout/vList2"/>
    <dgm:cxn modelId="{00EF2506-8419-48BC-ADFD-B48240AD4ED5}" srcId="{E7C82CBC-D4C4-4A77-9CB8-D69885F7F92D}" destId="{21B3F430-206C-4ECC-86D6-98BABE27A078}" srcOrd="0" destOrd="0" parTransId="{55FD02B0-F3CE-4E74-8554-538480B207C6}" sibTransId="{890F9089-E337-4447-B16F-137D749EA064}"/>
    <dgm:cxn modelId="{E6BF8908-038D-44CD-9166-66E928108299}" type="presOf" srcId="{E0CFC97C-42DE-4904-AB17-8C82C4CE2856}" destId="{17F578C8-6603-4C1E-9954-E1B2020ED1E6}" srcOrd="0" destOrd="8" presId="urn:microsoft.com/office/officeart/2005/8/layout/vList2"/>
    <dgm:cxn modelId="{A5A0691C-1A03-4323-9ABB-28539BDB06E0}" srcId="{21B3F430-206C-4ECC-86D6-98BABE27A078}" destId="{B0EA59FB-F3E1-4967-BDCE-EAEDD36239C0}" srcOrd="3" destOrd="0" parTransId="{AF9E4FF7-FF73-4CA9-8339-CFE593972180}" sibTransId="{C6247FAF-D350-4B36-BC18-9C49A2DC830D}"/>
    <dgm:cxn modelId="{6D39F034-A17E-4C83-A141-DDCF24C5FA33}" srcId="{21B3F430-206C-4ECC-86D6-98BABE27A078}" destId="{A4F2E1B9-E8E7-4F73-BE90-C97804E030D2}" srcOrd="4" destOrd="0" parTransId="{97AF27DA-F12D-49F8-BACB-4CCEC52446A4}" sibTransId="{110EDF15-EB64-475A-81F3-9CC47976FF32}"/>
    <dgm:cxn modelId="{029DD83C-12B7-4DCA-8C02-7AEA07687A3F}" type="presOf" srcId="{CDB87EC5-0CCE-4381-B25A-9B6AFFC9012E}" destId="{17F578C8-6603-4C1E-9954-E1B2020ED1E6}" srcOrd="0" destOrd="11" presId="urn:microsoft.com/office/officeart/2005/8/layout/vList2"/>
    <dgm:cxn modelId="{71B8FA5E-BF0E-470C-AF4A-EB31183A0966}" srcId="{21B3F430-206C-4ECC-86D6-98BABE27A078}" destId="{92749184-B4F3-44C9-A2E4-DD8D1A45B0F7}" srcOrd="0" destOrd="0" parTransId="{CE9AC35E-CD0C-4698-B969-1EEBD363087A}" sibTransId="{44577B20-7770-4FD6-B0B0-A9E5BFA5F55D}"/>
    <dgm:cxn modelId="{746D9C64-3794-47EA-AF21-A85345EF22A6}" type="presOf" srcId="{6C6225D6-6A5F-4DCC-AB52-FFDB4029D967}" destId="{17F578C8-6603-4C1E-9954-E1B2020ED1E6}" srcOrd="0" destOrd="2" presId="urn:microsoft.com/office/officeart/2005/8/layout/vList2"/>
    <dgm:cxn modelId="{14BE2847-4493-43DE-8588-8F228F131041}" srcId="{21B3F430-206C-4ECC-86D6-98BABE27A078}" destId="{CDB87EC5-0CCE-4381-B25A-9B6AFFC9012E}" srcOrd="9" destOrd="0" parTransId="{C4D1385E-877E-49DB-A146-F385592E2821}" sibTransId="{7B6DBFB5-D5D1-4A72-89EA-298E5AA0249B}"/>
    <dgm:cxn modelId="{6E91676C-5BB2-4E1F-8C01-4DC7982F3057}" type="presOf" srcId="{B0EA59FB-F3E1-4967-BDCE-EAEDD36239C0}" destId="{17F578C8-6603-4C1E-9954-E1B2020ED1E6}" srcOrd="0" destOrd="3" presId="urn:microsoft.com/office/officeart/2005/8/layout/vList2"/>
    <dgm:cxn modelId="{9CF21570-4FC1-4561-87D1-78F3798DDE00}" type="presOf" srcId="{411AC703-1420-41A6-9748-D614D3DC269D}" destId="{17F578C8-6603-4C1E-9954-E1B2020ED1E6}" srcOrd="0" destOrd="4" presId="urn:microsoft.com/office/officeart/2005/8/layout/vList2"/>
    <dgm:cxn modelId="{A03A9678-B73C-4E18-9AD7-AA6759AB435F}" type="presOf" srcId="{616CAD2A-2F8C-40A7-8AB3-A402AB8275EE}" destId="{17F578C8-6603-4C1E-9954-E1B2020ED1E6}" srcOrd="0" destOrd="1" presId="urn:microsoft.com/office/officeart/2005/8/layout/vList2"/>
    <dgm:cxn modelId="{FF403759-5133-4F95-B846-912A5DDBCA5F}" type="presOf" srcId="{6E80E0E1-19EF-4007-93CE-34117586C474}" destId="{17F578C8-6603-4C1E-9954-E1B2020ED1E6}" srcOrd="0" destOrd="9" presId="urn:microsoft.com/office/officeart/2005/8/layout/vList2"/>
    <dgm:cxn modelId="{9FCE7D5A-0F0F-4AED-8E7A-7011EA0A802A}" srcId="{21B3F430-206C-4ECC-86D6-98BABE27A078}" destId="{616CAD2A-2F8C-40A7-8AB3-A402AB8275EE}" srcOrd="1" destOrd="0" parTransId="{E99E103E-1D38-4BB7-9E2D-00A6C7A0F04E}" sibTransId="{58F8AAB1-C719-43D9-ADC9-2E7B89A2A7A7}"/>
    <dgm:cxn modelId="{064BAD7B-B6AB-413D-A040-847CE74C1049}" srcId="{B0EA59FB-F3E1-4967-BDCE-EAEDD36239C0}" destId="{95B710C1-D57D-42A9-B9C8-3B668A5BA885}" srcOrd="1" destOrd="0" parTransId="{56B3D867-0E17-4BEC-AC31-893CB90FE911}" sibTransId="{91DF53CF-D131-4BAF-930B-B90DF85E2380}"/>
    <dgm:cxn modelId="{E5FAEF84-F71C-4CAC-888C-E0B0CE6EF136}" type="presOf" srcId="{92749184-B4F3-44C9-A2E4-DD8D1A45B0F7}" destId="{17F578C8-6603-4C1E-9954-E1B2020ED1E6}" srcOrd="0" destOrd="0" presId="urn:microsoft.com/office/officeart/2005/8/layout/vList2"/>
    <dgm:cxn modelId="{AD331E8E-960B-4471-B820-D7F20830C77B}" srcId="{21B3F430-206C-4ECC-86D6-98BABE27A078}" destId="{6C6225D6-6A5F-4DCC-AB52-FFDB4029D967}" srcOrd="2" destOrd="0" parTransId="{24736B6B-2C35-46E4-A439-69FD6CA49BD4}" sibTransId="{88DB0DD2-50C2-43A5-B04D-59040FE9A00E}"/>
    <dgm:cxn modelId="{3495EBA6-EE71-4A37-9AFC-D8E657DCDEDF}" srcId="{B0EA59FB-F3E1-4967-BDCE-EAEDD36239C0}" destId="{411AC703-1420-41A6-9748-D614D3DC269D}" srcOrd="0" destOrd="0" parTransId="{A667FE9B-B9C1-4B1D-9F09-DC3EB34F4235}" sibTransId="{58EC16F3-E89A-4282-8145-ADDFA7989827}"/>
    <dgm:cxn modelId="{9DA2DBB3-88D7-4DB2-8255-6D3931E3CDCB}" srcId="{21B3F430-206C-4ECC-86D6-98BABE27A078}" destId="{8B1D39F7-0AE4-42C3-AA34-D6ED1878C93B}" srcOrd="8" destOrd="0" parTransId="{AADA3089-D8AC-4EF2-8353-7632AB35B0E7}" sibTransId="{F8A01EA2-D277-4FA0-953A-3A6A43AE52F0}"/>
    <dgm:cxn modelId="{F03BEEB5-7073-4F58-A644-CE24069717F9}" type="presOf" srcId="{E7C82CBC-D4C4-4A77-9CB8-D69885F7F92D}" destId="{49EAA9EE-D898-4F75-90E2-D9FD150885D7}" srcOrd="0" destOrd="0" presId="urn:microsoft.com/office/officeart/2005/8/layout/vList2"/>
    <dgm:cxn modelId="{A7F76BD3-DC26-4CE8-A629-B85C617C026D}" srcId="{21B3F430-206C-4ECC-86D6-98BABE27A078}" destId="{49C2E06D-ED41-405A-B6C8-ED29252D655F}" srcOrd="5" destOrd="0" parTransId="{068CFD24-9DCE-4C66-B374-75D146618296}" sibTransId="{6D9516B1-22A7-45FE-96D5-21F19419BA5C}"/>
    <dgm:cxn modelId="{8BEA9BDE-D0A1-4B3D-A235-11256B2B4FE6}" srcId="{21B3F430-206C-4ECC-86D6-98BABE27A078}" destId="{E0CFC97C-42DE-4904-AB17-8C82C4CE2856}" srcOrd="6" destOrd="0" parTransId="{D19CB313-A8EA-435A-B354-82C02DAE167D}" sibTransId="{E4F613CB-CF67-4844-82CD-515AB082B9AE}"/>
    <dgm:cxn modelId="{CD1305DF-0AEA-4C90-BBFE-671D2C088643}" type="presOf" srcId="{A4F2E1B9-E8E7-4F73-BE90-C97804E030D2}" destId="{17F578C8-6603-4C1E-9954-E1B2020ED1E6}" srcOrd="0" destOrd="6" presId="urn:microsoft.com/office/officeart/2005/8/layout/vList2"/>
    <dgm:cxn modelId="{95F6DCE4-4457-4E97-9A49-8B3E5574470D}" type="presOf" srcId="{21B3F430-206C-4ECC-86D6-98BABE27A078}" destId="{0252EE78-DDF9-4E0C-8240-3663AFD655D0}" srcOrd="0" destOrd="0" presId="urn:microsoft.com/office/officeart/2005/8/layout/vList2"/>
    <dgm:cxn modelId="{41A7A5E7-A4B1-45D4-912D-7A8D907CB056}" srcId="{21B3F430-206C-4ECC-86D6-98BABE27A078}" destId="{6E80E0E1-19EF-4007-93CE-34117586C474}" srcOrd="7" destOrd="0" parTransId="{2F321F54-B233-4BC1-9133-95E4BA9CC58C}" sibTransId="{A0442ABD-464C-4E55-9DAA-B9A4B33482A6}"/>
    <dgm:cxn modelId="{48C27CF2-F01D-42D3-A638-21AFDB0BDF1E}" type="presOf" srcId="{8B1D39F7-0AE4-42C3-AA34-D6ED1878C93B}" destId="{17F578C8-6603-4C1E-9954-E1B2020ED1E6}" srcOrd="0" destOrd="10" presId="urn:microsoft.com/office/officeart/2005/8/layout/vList2"/>
    <dgm:cxn modelId="{4EA84599-A616-4643-B17F-39148E107A54}" type="presParOf" srcId="{49EAA9EE-D898-4F75-90E2-D9FD150885D7}" destId="{0252EE78-DDF9-4E0C-8240-3663AFD655D0}" srcOrd="0" destOrd="0" presId="urn:microsoft.com/office/officeart/2005/8/layout/vList2"/>
    <dgm:cxn modelId="{3E8D3516-64BE-494E-B3F1-8DA3BD1C036B}" type="presParOf" srcId="{49EAA9EE-D898-4F75-90E2-D9FD150885D7}" destId="{17F578C8-6603-4C1E-9954-E1B2020ED1E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52EE78-DDF9-4E0C-8240-3663AFD655D0}">
      <dsp:nvSpPr>
        <dsp:cNvPr id="0" name=""/>
        <dsp:cNvSpPr/>
      </dsp:nvSpPr>
      <dsp:spPr>
        <a:xfrm>
          <a:off x="0" y="0"/>
          <a:ext cx="10963779" cy="9354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400" kern="1200" dirty="0"/>
            <a:t>Customers can get Rent Assistance if they get an eligible payment and their eligible rent or accommodation type and costs are over a certain amount. </a:t>
          </a:r>
          <a:endParaRPr lang="en-US" sz="2400" kern="1200" dirty="0"/>
        </a:p>
      </dsp:txBody>
      <dsp:txXfrm>
        <a:off x="45663" y="45663"/>
        <a:ext cx="10872453" cy="844089"/>
      </dsp:txXfrm>
    </dsp:sp>
    <dsp:sp modelId="{17F578C8-6603-4C1E-9954-E1B2020ED1E6}">
      <dsp:nvSpPr>
        <dsp:cNvPr id="0" name=""/>
        <dsp:cNvSpPr/>
      </dsp:nvSpPr>
      <dsp:spPr>
        <a:xfrm>
          <a:off x="0" y="907663"/>
          <a:ext cx="10963779" cy="3988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8100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AU" sz="2400" kern="1200" dirty="0"/>
            <a:t>To get Rent Assistance they must: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AU" sz="2400" kern="1200" dirty="0"/>
            <a:t>get an eligible payment or get more than the base rate of Family Tax Benefit Part A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AU" sz="2400" kern="1200" dirty="0"/>
            <a:t>live in an eligible accommodation type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AU" sz="2400" kern="1200" dirty="0"/>
            <a:t>pay the minimum amount of rent or accommodation costs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AU" sz="2400" kern="1200" dirty="0"/>
            <a:t>meet special rules if they’re 25 and younger.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AU" sz="2400" kern="1200" dirty="0"/>
            <a:t>If they’re eligible, we’ll pay it automatically with their regular payment, they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AU" sz="2400" kern="1200" dirty="0"/>
            <a:t>don’t need to apply. </a:t>
          </a:r>
          <a:endParaRPr lang="en-US" sz="2400" kern="1200" dirty="0"/>
        </a:p>
      </dsp:txBody>
      <dsp:txXfrm>
        <a:off x="0" y="907663"/>
        <a:ext cx="10963779" cy="39888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52EE78-DDF9-4E0C-8240-3663AFD655D0}">
      <dsp:nvSpPr>
        <dsp:cNvPr id="0" name=""/>
        <dsp:cNvSpPr/>
      </dsp:nvSpPr>
      <dsp:spPr>
        <a:xfrm>
          <a:off x="0" y="0"/>
          <a:ext cx="10963779" cy="7675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800" b="1" kern="1200" dirty="0"/>
            <a:t>Who can use </a:t>
          </a:r>
          <a:r>
            <a:rPr lang="en-AU" sz="2800" b="1" kern="1200" dirty="0" err="1"/>
            <a:t>EVoR</a:t>
          </a:r>
          <a:endParaRPr lang="en-US" sz="2800" kern="1200" dirty="0"/>
        </a:p>
      </dsp:txBody>
      <dsp:txXfrm>
        <a:off x="37467" y="37467"/>
        <a:ext cx="10888845" cy="692586"/>
      </dsp:txXfrm>
    </dsp:sp>
    <dsp:sp modelId="{17F578C8-6603-4C1E-9954-E1B2020ED1E6}">
      <dsp:nvSpPr>
        <dsp:cNvPr id="0" name=""/>
        <dsp:cNvSpPr/>
      </dsp:nvSpPr>
      <dsp:spPr>
        <a:xfrm>
          <a:off x="0" y="609239"/>
          <a:ext cx="10963779" cy="4413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8100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AU" sz="1800" b="1" kern="1200" dirty="0"/>
            <a:t>Your organisation can use </a:t>
          </a:r>
          <a:r>
            <a:rPr lang="en-AU" sz="1800" b="1" kern="1200" dirty="0" err="1"/>
            <a:t>EVoR</a:t>
          </a:r>
          <a:r>
            <a:rPr lang="en-AU" sz="1800" b="1" kern="1200" dirty="0"/>
            <a:t> if you provide affordable rental or supported accommodation, and</a:t>
          </a:r>
          <a:endParaRPr lang="en-US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AU" sz="1800" b="1" kern="1200" dirty="0"/>
            <a:t>you’re any of the following:</a:t>
          </a:r>
          <a:endParaRPr lang="en-US" sz="1800" b="1" kern="1200" dirty="0"/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Symbol" panose="05050102010706020507" pitchFamily="18" charset="2"/>
            <a:buChar char=""/>
          </a:pPr>
          <a:r>
            <a:rPr lang="en-AU" sz="1900" kern="1200" dirty="0"/>
            <a:t>a not-for-profit community housing organisation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Symbol" panose="05050102010706020507" pitchFamily="18" charset="2"/>
            <a:buChar char=""/>
          </a:pPr>
          <a:r>
            <a:rPr lang="en-AU" sz="1900" kern="1200"/>
            <a:t>an Indigenous housing organisation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Symbol" panose="05050102010706020507" pitchFamily="18" charset="2"/>
            <a:buChar char=""/>
          </a:pPr>
          <a:r>
            <a:rPr lang="en-AU" sz="1900" kern="1200"/>
            <a:t>a business such as a hospice, nursing home, retirement or lifestyle village.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A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AU" sz="1900" b="1" kern="1200" dirty="0"/>
            <a:t>Your business must be all the following</a:t>
          </a:r>
          <a:r>
            <a:rPr lang="en-AU" sz="1900" kern="1200" dirty="0"/>
            <a:t>: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Symbol" panose="05050102010706020507" pitchFamily="18" charset="2"/>
            <a:buChar char=""/>
          </a:pPr>
          <a:r>
            <a:rPr lang="en-AU" sz="1900" kern="1200"/>
            <a:t>a legal entity able to enter into a contract with us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Symbol" panose="05050102010706020507" pitchFamily="18" charset="2"/>
            <a:buChar char=""/>
          </a:pPr>
          <a:r>
            <a:rPr lang="en-AU" sz="1900" kern="1200"/>
            <a:t>able to take responsibility under law for its actions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Symbol" panose="05050102010706020507" pitchFamily="18" charset="2"/>
            <a:buChar char=""/>
          </a:pPr>
          <a:r>
            <a:rPr lang="en-AU" sz="1900" kern="1200"/>
            <a:t>able to meet the policy, terms and procedural requirements of EVoR.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AU" sz="1900" b="1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AU" sz="1900" b="0" kern="1200" dirty="0"/>
            <a:t>You must also have registrations, licences and accreditations if they’re required by federal, state,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AU" sz="1900" b="0" kern="1200" dirty="0"/>
            <a:t>territory or local governments.</a:t>
          </a:r>
        </a:p>
      </dsp:txBody>
      <dsp:txXfrm>
        <a:off x="0" y="609239"/>
        <a:ext cx="10963779" cy="44132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52EE78-DDF9-4E0C-8240-3663AFD655D0}">
      <dsp:nvSpPr>
        <dsp:cNvPr id="0" name=""/>
        <dsp:cNvSpPr/>
      </dsp:nvSpPr>
      <dsp:spPr>
        <a:xfrm>
          <a:off x="0" y="0"/>
          <a:ext cx="10963779" cy="75599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800" b="1" kern="1200" dirty="0"/>
            <a:t>How </a:t>
          </a:r>
          <a:r>
            <a:rPr lang="en-AU" sz="2800" b="1" kern="1200" dirty="0" err="1"/>
            <a:t>EVoR</a:t>
          </a:r>
          <a:r>
            <a:rPr lang="en-AU" sz="2800" b="1" kern="1200" dirty="0"/>
            <a:t> works</a:t>
          </a:r>
          <a:endParaRPr lang="en-US" sz="2800" kern="1200" dirty="0"/>
        </a:p>
      </dsp:txBody>
      <dsp:txXfrm>
        <a:off x="36905" y="36905"/>
        <a:ext cx="10889969" cy="682187"/>
      </dsp:txXfrm>
    </dsp:sp>
    <dsp:sp modelId="{17F578C8-6603-4C1E-9954-E1B2020ED1E6}">
      <dsp:nvSpPr>
        <dsp:cNvPr id="0" name=""/>
        <dsp:cNvSpPr/>
      </dsp:nvSpPr>
      <dsp:spPr>
        <a:xfrm>
          <a:off x="0" y="1417772"/>
          <a:ext cx="10963779" cy="30946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8100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AU" sz="2400" kern="1200" dirty="0" err="1"/>
            <a:t>EVoR</a:t>
          </a:r>
          <a:r>
            <a:rPr lang="en-AU" sz="2400" kern="1200" dirty="0"/>
            <a:t> is secure and free to use. 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AU" sz="2400" kern="1200" dirty="0"/>
            <a:t>You can access it from within our secure online site. 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AU" sz="2400" kern="1200" dirty="0"/>
            <a:t>You must get customer consent first.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AU" sz="2400" kern="1200" dirty="0"/>
            <a:t>After you get customer consent you can log on to Business Hub and use </a:t>
          </a:r>
          <a:r>
            <a:rPr lang="en-AU" sz="2400" kern="1200" dirty="0" err="1"/>
            <a:t>EVoR</a:t>
          </a:r>
          <a:r>
            <a:rPr lang="en-AU" sz="2400" kern="1200" dirty="0"/>
            <a:t>.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AU" sz="2400" kern="1200" dirty="0"/>
            <a:t>You can use it each time there’s a change to your tenants’ rent details.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AU" sz="2400" kern="1200" dirty="0"/>
            <a:t>You can do updates one at a time or as a batch update if several of your tenants rent details need updating at the same time.</a:t>
          </a:r>
        </a:p>
      </dsp:txBody>
      <dsp:txXfrm>
        <a:off x="0" y="1417772"/>
        <a:ext cx="10963779" cy="30946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52EE78-DDF9-4E0C-8240-3663AFD655D0}">
      <dsp:nvSpPr>
        <dsp:cNvPr id="0" name=""/>
        <dsp:cNvSpPr/>
      </dsp:nvSpPr>
      <dsp:spPr>
        <a:xfrm>
          <a:off x="0" y="0"/>
          <a:ext cx="11594504" cy="75599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800" b="1" kern="1200" dirty="0"/>
            <a:t>How organisations can apply</a:t>
          </a:r>
          <a:endParaRPr lang="en-US" sz="2800" kern="1200" dirty="0"/>
        </a:p>
      </dsp:txBody>
      <dsp:txXfrm>
        <a:off x="36905" y="36905"/>
        <a:ext cx="11520694" cy="682187"/>
      </dsp:txXfrm>
    </dsp:sp>
    <dsp:sp modelId="{17F578C8-6603-4C1E-9954-E1B2020ED1E6}">
      <dsp:nvSpPr>
        <dsp:cNvPr id="0" name=""/>
        <dsp:cNvSpPr/>
      </dsp:nvSpPr>
      <dsp:spPr>
        <a:xfrm>
          <a:off x="0" y="1063208"/>
          <a:ext cx="11594504" cy="2623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126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endParaRPr lang="en-US" sz="20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en-AU" sz="2400" kern="1200" dirty="0"/>
            <a:t>Before you apply download and read the </a:t>
          </a:r>
          <a:r>
            <a:rPr lang="en-AU" sz="2400" kern="1200" dirty="0" err="1"/>
            <a:t>EVoR</a:t>
          </a:r>
          <a:r>
            <a:rPr lang="en-AU" sz="2400" kern="1200" dirty="0"/>
            <a:t> policy, terms and procedural guide from our website.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en-AU" sz="2400" kern="1200" dirty="0"/>
            <a:t>Complete the </a:t>
          </a:r>
          <a:r>
            <a:rPr lang="en-AU" sz="2400" kern="1200" dirty="0" err="1"/>
            <a:t>EVoR</a:t>
          </a:r>
          <a:r>
            <a:rPr lang="en-AU" sz="2400" kern="1200" dirty="0"/>
            <a:t> Business Application form on our website.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en-AU" sz="2400" kern="1200" dirty="0"/>
            <a:t>You can submit your forms and other required information by email </a:t>
          </a:r>
          <a:r>
            <a:rPr lang="en-AU" sz="2400" u="none" kern="1200" dirty="0"/>
            <a:t>to</a:t>
          </a:r>
          <a:r>
            <a:rPr lang="en-AU" sz="2400" kern="1200" dirty="0"/>
            <a:t> our Confirmation Services helpdesk.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en-AU" sz="2400" kern="1200" dirty="0"/>
            <a:t>We’ll send you a letter advising the outcome.</a:t>
          </a:r>
        </a:p>
      </dsp:txBody>
      <dsp:txXfrm>
        <a:off x="0" y="1063208"/>
        <a:ext cx="11594504" cy="26237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52EE78-DDF9-4E0C-8240-3663AFD655D0}">
      <dsp:nvSpPr>
        <dsp:cNvPr id="0" name=""/>
        <dsp:cNvSpPr/>
      </dsp:nvSpPr>
      <dsp:spPr>
        <a:xfrm>
          <a:off x="0" y="0"/>
          <a:ext cx="10963779" cy="75599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800" b="1" kern="1200" dirty="0"/>
            <a:t>How to update your tenants rent details</a:t>
          </a:r>
          <a:endParaRPr lang="en-US" sz="2800" kern="1200" dirty="0"/>
        </a:p>
      </dsp:txBody>
      <dsp:txXfrm>
        <a:off x="36905" y="36905"/>
        <a:ext cx="10889969" cy="682187"/>
      </dsp:txXfrm>
    </dsp:sp>
    <dsp:sp modelId="{17F578C8-6603-4C1E-9954-E1B2020ED1E6}">
      <dsp:nvSpPr>
        <dsp:cNvPr id="0" name=""/>
        <dsp:cNvSpPr/>
      </dsp:nvSpPr>
      <dsp:spPr>
        <a:xfrm>
          <a:off x="0" y="129283"/>
          <a:ext cx="10963779" cy="430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8100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r>
            <a:rPr lang="en-AU" sz="2000" kern="1200" dirty="0"/>
            <a:t>You must:</a:t>
          </a:r>
          <a:endParaRPr lang="en-US" sz="20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Symbol" panose="05050102010706020507" pitchFamily="18" charset="2"/>
            <a:buChar char=""/>
          </a:pPr>
          <a:r>
            <a:rPr lang="en-AU" sz="1800" kern="1200" dirty="0"/>
            <a:t>use </a:t>
          </a:r>
          <a:r>
            <a:rPr lang="en-AU" sz="1800" kern="1200" dirty="0" err="1"/>
            <a:t>EVoR</a:t>
          </a:r>
          <a:r>
            <a:rPr lang="en-AU" sz="1800" kern="1200" dirty="0"/>
            <a:t> to update your tenants rent details between 15 and 50 calendar days before the rent changes. You can’t make a rent update through </a:t>
          </a:r>
          <a:r>
            <a:rPr lang="en-AU" sz="1800" kern="1200" dirty="0" err="1"/>
            <a:t>EVoR</a:t>
          </a:r>
          <a:r>
            <a:rPr lang="en-AU" sz="1800" kern="1200" dirty="0"/>
            <a:t> outside this time. 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Symbol" panose="05050102010706020507" pitchFamily="18" charset="2"/>
            <a:buChar char=""/>
          </a:pPr>
          <a:r>
            <a:rPr lang="en-AU" sz="1800" kern="1200" dirty="0"/>
            <a:t>contact the </a:t>
          </a:r>
          <a:r>
            <a:rPr lang="en-AU" sz="1800" kern="1200" dirty="0" err="1"/>
            <a:t>EVoR</a:t>
          </a:r>
          <a:r>
            <a:rPr lang="en-AU" sz="1800" kern="1200" dirty="0"/>
            <a:t> Helpdesk if any technical issues arise during the rent update process.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A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AU" sz="1800" kern="1200" dirty="0"/>
            <a:t>If you can’t update the customer’s rent details through </a:t>
          </a:r>
          <a:r>
            <a:rPr lang="en-AU" sz="1800" kern="1200" dirty="0" err="1"/>
            <a:t>EVoR</a:t>
          </a:r>
          <a:r>
            <a:rPr lang="en-AU" sz="1800" kern="1200" dirty="0"/>
            <a:t> you must: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AU" sz="1800" kern="1200" dirty="0"/>
            <a:t>notify them within 10 business days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AU" sz="1800" kern="1200" dirty="0"/>
            <a:t>tell them to update their details directly with us to maintain their eligibility for Rent Assistance.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AU" sz="1800" kern="1200" dirty="0"/>
            <a:t>help your tenants’ verify their rent themselves by giving them a copy of their tenancy agreement or sign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AU" sz="1800" kern="1200" dirty="0"/>
            <a:t>a copy of a Rent Certificate.</a:t>
          </a:r>
        </a:p>
      </dsp:txBody>
      <dsp:txXfrm>
        <a:off x="0" y="129283"/>
        <a:ext cx="10963779" cy="4305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5C6C0E-A8FB-4AE3-8923-2D96F3E765A2}" type="datetimeFigureOut">
              <a:rPr lang="en-AU" smtClean="0"/>
              <a:t>9/09/2026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78B268-2817-49F5-B164-BC4A600FA4D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8140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9855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B7826-45DC-2858-C093-351D06BF5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8FE757-BE7D-5543-D964-6DE80AED9E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70D089-73EF-B001-87A1-F9BE886D0D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A552C2-AC14-64CC-D716-BB7C180F02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7234CF-9892-485D-9B9B-1005E6824F6E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92927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1D1ED-0522-F8F7-DD57-DED1997E6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ACE429-916A-EF78-69FE-B470D1D906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0E06A6-8601-46F1-0A15-541A79855C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EA0D66-8B3F-B1CA-6DAC-EBE43439F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7234CF-9892-485D-9B9B-1005E6824F6E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6459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1DACD-8320-9FD8-BD27-2B596493C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8573D0-ED86-D7BA-876F-A8F4B17BB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710EC8-FF78-0BF4-5386-01105C6D3F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DA62E5-D20A-635B-A294-0B80E33DE9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7234CF-9892-485D-9B9B-1005E6824F6E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2088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299D3-3E99-50D7-2145-78D419556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5294C8-F8F4-3EEA-0FC4-870E54E358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98F849-45C9-D870-23DF-E12E82B16C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A708A3-5472-F9A0-F798-63209C4DCA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7234CF-9892-485D-9B9B-1005E6824F6E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3495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77E84-5A70-6AB3-634C-FF485DDD1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C69283-AE5A-A845-1DAB-8C03243A4F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566215-9830-937E-0392-2C172D2F0C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F9CDD2-D88D-BCAC-BD20-214E1A942E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7234CF-9892-485D-9B9B-1005E6824F6E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935470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32849-59C7-7FAD-3C52-118DE0441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FD7BE4-DB1B-5FFE-9556-0B61264A5E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63BEC4-9183-BDCC-3C83-625D60B060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EA4C2-BC2D-2467-8DFE-AAF6660D7E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7234CF-9892-485D-9B9B-1005E6824F6E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124726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47D89-5B74-B2C0-8971-CFDD5AD14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9DE139-D4DA-9C45-54DD-2D95DED9DA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6554B9-38C3-4648-2A65-E69761E1F8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64CE3A-1C13-43EE-99B1-ADC3708ACE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7234CF-9892-485D-9B9B-1005E6824F6E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160166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F1C34-B603-3E3B-1446-9A4709BCC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AFA6FD-BA08-BACA-C97B-E4DBB6CA90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B442F1-586B-BDD1-882B-A30E08C92C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78BD8D-4ADD-8BA1-3782-441B5E997E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7234CF-9892-485D-9B9B-1005E6824F6E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64999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-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F335869A-5450-4E4B-9386-FDDC2C60BC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530" y="2887807"/>
            <a:ext cx="6869550" cy="188595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sz="3600" b="1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US" dirty="0"/>
              <a:t>Select object to edit Master title style</a:t>
            </a:r>
            <a:endParaRPr lang="en-AU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D424098-2204-479D-9BF7-4E57F1B455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530" y="6186278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11" name="!!Signifier">
            <a:extLst>
              <a:ext uri="{FF2B5EF4-FFF2-40B4-BE49-F238E27FC236}">
                <a16:creationId xmlns:a16="http://schemas.microsoft.com/office/drawing/2014/main" id="{ACCA0034-4597-4AED-B81F-0D3467AB6544}"/>
              </a:ext>
            </a:extLst>
          </p:cNvPr>
          <p:cNvSpPr/>
          <p:nvPr userDrawn="1"/>
        </p:nvSpPr>
        <p:spPr>
          <a:xfrm>
            <a:off x="0" y="2630000"/>
            <a:ext cx="488450" cy="1040852"/>
          </a:xfrm>
          <a:custGeom>
            <a:avLst/>
            <a:gdLst/>
            <a:ahLst/>
            <a:cxnLst/>
            <a:rect l="l" t="t" r="r" b="b"/>
            <a:pathLst>
              <a:path w="1003935" h="2139315">
                <a:moveTo>
                  <a:pt x="0" y="0"/>
                </a:moveTo>
                <a:lnTo>
                  <a:pt x="0" y="780744"/>
                </a:lnTo>
                <a:lnTo>
                  <a:pt x="288929" y="1069693"/>
                </a:lnTo>
                <a:lnTo>
                  <a:pt x="0" y="1358622"/>
                </a:lnTo>
                <a:lnTo>
                  <a:pt x="0" y="2139213"/>
                </a:lnTo>
                <a:lnTo>
                  <a:pt x="959631" y="1179700"/>
                </a:lnTo>
                <a:lnTo>
                  <a:pt x="988797" y="1139322"/>
                </a:lnTo>
                <a:lnTo>
                  <a:pt x="1003381" y="1093506"/>
                </a:lnTo>
                <a:lnTo>
                  <a:pt x="1003382" y="1045877"/>
                </a:lnTo>
                <a:lnTo>
                  <a:pt x="988802" y="1000059"/>
                </a:lnTo>
                <a:lnTo>
                  <a:pt x="959641" y="9596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662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25C01A9-A294-3FEC-B367-29772FDE60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530" y="5267990"/>
            <a:ext cx="5827713" cy="419100"/>
          </a:xfrm>
          <a:prstGeom prst="rect">
            <a:avLst/>
          </a:prstGeom>
        </p:spPr>
        <p:txBody>
          <a:bodyPr lIns="0" tIns="72000" rIns="0" bIns="72000"/>
          <a:lstStyle>
            <a:lvl1pPr>
              <a:defRPr sz="12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 dirty="0"/>
              <a:t>DIVISION | BRANCH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7140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19000" decel="6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49 0.00023 L -2.08333E-6 4.07407E-6 " pathEditMode="relative" rAng="0" ptsTypes="AA">
                                      <p:cBhvr>
                                        <p:cTn id="6" dur="1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_out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08830" y="1840020"/>
            <a:ext cx="2562995" cy="426258"/>
          </a:xfrm>
          <a:prstGeom prst="rect">
            <a:avLst/>
          </a:prstGeom>
        </p:spPr>
        <p:txBody>
          <a:bodyPr lIns="0" tIns="36000" rIns="0" bIns="36000"/>
          <a:lstStyle>
            <a:lvl1pPr algn="ctr">
              <a:defRPr sz="1800">
                <a:latin typeface="+mj-lt"/>
              </a:defRPr>
            </a:lvl1pPr>
          </a:lstStyle>
          <a:p>
            <a:pPr lvl="0"/>
            <a:r>
              <a:rPr lang="en-US" dirty="0"/>
              <a:t>EDIT TEXT STYLES</a:t>
            </a:r>
          </a:p>
        </p:txBody>
      </p:sp>
      <p:cxnSp>
        <p:nvCxnSpPr>
          <p:cNvPr id="34" name="Google Shape;353;p23"/>
          <p:cNvCxnSpPr/>
          <p:nvPr userDrawn="1"/>
        </p:nvCxnSpPr>
        <p:spPr>
          <a:xfrm>
            <a:off x="608830" y="2337718"/>
            <a:ext cx="2562995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08830" y="3935133"/>
            <a:ext cx="2512989" cy="1438037"/>
          </a:xfrm>
          <a:prstGeom prst="rect">
            <a:avLst/>
          </a:prstGeom>
        </p:spPr>
        <p:txBody>
          <a:bodyPr lIns="0" tIns="36000" rIns="0" bIns="36000"/>
          <a:lstStyle>
            <a:lvl1pPr algn="ctr"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Select object to edit Master text styles</a:t>
            </a:r>
          </a:p>
        </p:txBody>
      </p:sp>
      <p:sp>
        <p:nvSpPr>
          <p:cNvPr id="37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3692194" y="3935133"/>
            <a:ext cx="2562995" cy="1438037"/>
          </a:xfrm>
          <a:prstGeom prst="rect">
            <a:avLst/>
          </a:prstGeom>
        </p:spPr>
        <p:txBody>
          <a:bodyPr lIns="0" tIns="36000" rIns="0" bIns="36000"/>
          <a:lstStyle>
            <a:lvl1pPr algn="ctr"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Select object to edit Master text styles</a:t>
            </a:r>
          </a:p>
        </p:txBody>
      </p:sp>
      <p:sp>
        <p:nvSpPr>
          <p:cNvPr id="38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6775558" y="3935133"/>
            <a:ext cx="2562995" cy="1438037"/>
          </a:xfrm>
          <a:prstGeom prst="rect">
            <a:avLst/>
          </a:prstGeom>
        </p:spPr>
        <p:txBody>
          <a:bodyPr lIns="0" tIns="36000" rIns="0" bIns="36000"/>
          <a:lstStyle>
            <a:lvl1pPr algn="ctr"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Select object to edit Master text styles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F921E08B-D798-4960-A9B1-5A2F55FC08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8830" y="6318250"/>
            <a:ext cx="937098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 algn="l">
              <a:buSzPct val="105000"/>
              <a:buFontTx/>
              <a:buNone/>
              <a:defRPr sz="1000" cap="all" baseline="0">
                <a:solidFill>
                  <a:schemeClr val="tx1"/>
                </a:solidFill>
              </a:defRPr>
            </a:lvl1pPr>
          </a:lstStyle>
          <a:p>
            <a:r>
              <a:rPr lang="en-AU"/>
              <a:t>SERVICES AUSTRALIA | RENT ASSISTANCE | Content correct as of April 2026</a:t>
            </a:r>
            <a:endParaRPr lang="en-AU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54BFFD3-239F-4D58-A56C-93D588CBBE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4831" y="6318250"/>
            <a:ext cx="9477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5E8911E-9DE7-463F-981B-F1795CC06C3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3692194" y="1840020"/>
            <a:ext cx="2562995" cy="426258"/>
          </a:xfrm>
          <a:prstGeom prst="rect">
            <a:avLst/>
          </a:prstGeom>
        </p:spPr>
        <p:txBody>
          <a:bodyPr lIns="0" tIns="36000" rIns="0" bIns="36000"/>
          <a:lstStyle>
            <a:lvl1pPr algn="ctr">
              <a:defRPr sz="1800">
                <a:latin typeface="+mj-lt"/>
              </a:defRPr>
            </a:lvl1pPr>
          </a:lstStyle>
          <a:p>
            <a:pPr lvl="0"/>
            <a:r>
              <a:rPr lang="en-US" dirty="0"/>
              <a:t>EDIT TEXT STYLES</a:t>
            </a:r>
          </a:p>
        </p:txBody>
      </p:sp>
      <p:cxnSp>
        <p:nvCxnSpPr>
          <p:cNvPr id="16" name="Google Shape;353;p23"/>
          <p:cNvCxnSpPr/>
          <p:nvPr userDrawn="1"/>
        </p:nvCxnSpPr>
        <p:spPr>
          <a:xfrm>
            <a:off x="3692194" y="2337718"/>
            <a:ext cx="2562995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6775558" y="1840020"/>
            <a:ext cx="2562995" cy="426258"/>
          </a:xfrm>
          <a:prstGeom prst="rect">
            <a:avLst/>
          </a:prstGeom>
        </p:spPr>
        <p:txBody>
          <a:bodyPr lIns="0" tIns="36000" rIns="0" bIns="36000"/>
          <a:lstStyle>
            <a:lvl1pPr algn="ctr">
              <a:defRPr sz="1800">
                <a:latin typeface="+mj-lt"/>
              </a:defRPr>
            </a:lvl1pPr>
          </a:lstStyle>
          <a:p>
            <a:pPr lvl="0"/>
            <a:r>
              <a:rPr lang="en-US" dirty="0"/>
              <a:t>EDIT TEXT STYLES</a:t>
            </a:r>
          </a:p>
        </p:txBody>
      </p:sp>
      <p:cxnSp>
        <p:nvCxnSpPr>
          <p:cNvPr id="18" name="Google Shape;353;p23"/>
          <p:cNvCxnSpPr/>
          <p:nvPr userDrawn="1"/>
        </p:nvCxnSpPr>
        <p:spPr>
          <a:xfrm>
            <a:off x="6775558" y="2337718"/>
            <a:ext cx="2562995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347529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_ou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0">
            <a:extLst>
              <a:ext uri="{FF2B5EF4-FFF2-40B4-BE49-F238E27FC236}">
                <a16:creationId xmlns:a16="http://schemas.microsoft.com/office/drawing/2014/main" id="{46A6265F-71AA-4F67-96D7-4A5FFAAF4252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3746351" y="621727"/>
            <a:ext cx="7817606" cy="5489037"/>
          </a:xfrm>
          <a:custGeom>
            <a:avLst/>
            <a:gdLst>
              <a:gd name="connsiteX0" fmla="*/ 0 w 8008547"/>
              <a:gd name="connsiteY0" fmla="*/ 0 h 5638793"/>
              <a:gd name="connsiteX1" fmla="*/ 8008547 w 8008547"/>
              <a:gd name="connsiteY1" fmla="*/ 0 h 5638793"/>
              <a:gd name="connsiteX2" fmla="*/ 8008547 w 8008547"/>
              <a:gd name="connsiteY2" fmla="*/ 5638793 h 5638793"/>
              <a:gd name="connsiteX3" fmla="*/ 0 w 8008547"/>
              <a:gd name="connsiteY3" fmla="*/ 5638793 h 5638793"/>
              <a:gd name="connsiteX4" fmla="*/ 0 w 8008547"/>
              <a:gd name="connsiteY4" fmla="*/ 3462416 h 5638793"/>
              <a:gd name="connsiteX5" fmla="*/ 576325 w 8008547"/>
              <a:gd name="connsiteY5" fmla="*/ 2886162 h 5638793"/>
              <a:gd name="connsiteX6" fmla="*/ 594013 w 8008547"/>
              <a:gd name="connsiteY6" fmla="*/ 2861675 h 5638793"/>
              <a:gd name="connsiteX7" fmla="*/ 602857 w 8008547"/>
              <a:gd name="connsiteY7" fmla="*/ 2833890 h 5638793"/>
              <a:gd name="connsiteX8" fmla="*/ 602858 w 8008547"/>
              <a:gd name="connsiteY8" fmla="*/ 2805006 h 5638793"/>
              <a:gd name="connsiteX9" fmla="*/ 594016 w 8008547"/>
              <a:gd name="connsiteY9" fmla="*/ 2777220 h 5638793"/>
              <a:gd name="connsiteX10" fmla="*/ 576331 w 8008547"/>
              <a:gd name="connsiteY10" fmla="*/ 2752729 h 5638793"/>
              <a:gd name="connsiteX11" fmla="*/ 0 w 8008547"/>
              <a:gd name="connsiteY11" fmla="*/ 2176377 h 5638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008547" h="5638793">
                <a:moveTo>
                  <a:pt x="0" y="0"/>
                </a:moveTo>
                <a:lnTo>
                  <a:pt x="8008547" y="0"/>
                </a:lnTo>
                <a:lnTo>
                  <a:pt x="8008547" y="5638793"/>
                </a:lnTo>
                <a:lnTo>
                  <a:pt x="0" y="5638793"/>
                </a:lnTo>
                <a:lnTo>
                  <a:pt x="0" y="3462416"/>
                </a:lnTo>
                <a:lnTo>
                  <a:pt x="576325" y="2886162"/>
                </a:lnTo>
                <a:lnTo>
                  <a:pt x="594013" y="2861675"/>
                </a:lnTo>
                <a:lnTo>
                  <a:pt x="602857" y="2833890"/>
                </a:lnTo>
                <a:cubicBezTo>
                  <a:pt x="602857" y="2824262"/>
                  <a:pt x="602858" y="2814633"/>
                  <a:pt x="602858" y="2805006"/>
                </a:cubicBezTo>
                <a:lnTo>
                  <a:pt x="594016" y="2777220"/>
                </a:lnTo>
                <a:lnTo>
                  <a:pt x="576331" y="2752729"/>
                </a:lnTo>
                <a:lnTo>
                  <a:pt x="0" y="2176377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800">
                <a:latin typeface="+mn-lt"/>
              </a:defRPr>
            </a:lvl1pPr>
          </a:lstStyle>
          <a:p>
            <a:r>
              <a:rPr lang="en-US" dirty="0"/>
              <a:t>Select the icon to add a picture</a:t>
            </a:r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1E08B-D798-4960-A9B1-5A2F55FC08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8830" y="6318250"/>
            <a:ext cx="937098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 algn="l">
              <a:buSzPct val="105000"/>
              <a:buFontTx/>
              <a:buNone/>
              <a:defRPr sz="1000" cap="all" baseline="0">
                <a:solidFill>
                  <a:schemeClr val="tx1"/>
                </a:solidFill>
              </a:defRPr>
            </a:lvl1pPr>
          </a:lstStyle>
          <a:p>
            <a:r>
              <a:rPr lang="en-AU"/>
              <a:t>SERVICES AUSTRALIA | RENT ASSISTANCE | Content correct as of April 2026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FFD3-239F-4D58-A56C-93D588CBBE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4831" y="6318250"/>
            <a:ext cx="9477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5E8911E-9DE7-463F-981B-F1795CC06C3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08830" y="621727"/>
            <a:ext cx="2941614" cy="5489037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Select object to edit Master text styles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5577096-1D76-0D4E-4D59-142B0CD42869}"/>
              </a:ext>
            </a:extLst>
          </p:cNvPr>
          <p:cNvCxnSpPr>
            <a:cxnSpLocks/>
          </p:cNvCxnSpPr>
          <p:nvPr userDrawn="1"/>
        </p:nvCxnSpPr>
        <p:spPr>
          <a:xfrm>
            <a:off x="608830" y="6318730"/>
            <a:ext cx="109637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!!Signifier">
            <a:extLst>
              <a:ext uri="{FF2B5EF4-FFF2-40B4-BE49-F238E27FC236}">
                <a16:creationId xmlns:a16="http://schemas.microsoft.com/office/drawing/2014/main" id="{E5B27B44-7FD0-4484-731A-4144B3680DE1}"/>
              </a:ext>
            </a:extLst>
          </p:cNvPr>
          <p:cNvSpPr/>
          <p:nvPr userDrawn="1"/>
        </p:nvSpPr>
        <p:spPr>
          <a:xfrm>
            <a:off x="0" y="126947"/>
            <a:ext cx="488450" cy="1040852"/>
          </a:xfrm>
          <a:custGeom>
            <a:avLst/>
            <a:gdLst/>
            <a:ahLst/>
            <a:cxnLst/>
            <a:rect l="l" t="t" r="r" b="b"/>
            <a:pathLst>
              <a:path w="1003935" h="2139315">
                <a:moveTo>
                  <a:pt x="0" y="0"/>
                </a:moveTo>
                <a:lnTo>
                  <a:pt x="0" y="780744"/>
                </a:lnTo>
                <a:lnTo>
                  <a:pt x="288929" y="1069693"/>
                </a:lnTo>
                <a:lnTo>
                  <a:pt x="0" y="1358622"/>
                </a:lnTo>
                <a:lnTo>
                  <a:pt x="0" y="2139213"/>
                </a:lnTo>
                <a:lnTo>
                  <a:pt x="959631" y="1179700"/>
                </a:lnTo>
                <a:lnTo>
                  <a:pt x="988797" y="1139322"/>
                </a:lnTo>
                <a:lnTo>
                  <a:pt x="1003381" y="1093506"/>
                </a:lnTo>
                <a:lnTo>
                  <a:pt x="1003382" y="1045877"/>
                </a:lnTo>
                <a:lnTo>
                  <a:pt x="988802" y="1000059"/>
                </a:lnTo>
                <a:lnTo>
                  <a:pt x="959641" y="9596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662"/>
          </a:p>
        </p:txBody>
      </p:sp>
    </p:spTree>
    <p:extLst>
      <p:ext uri="{BB962C8B-B14F-4D97-AF65-F5344CB8AC3E}">
        <p14:creationId xmlns:p14="http://schemas.microsoft.com/office/powerpoint/2010/main" val="284099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19000" decel="6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49 0.00023 L -2.08333E-6 3.7037E-7 " pathEditMode="relative" rAng="0" ptsTypes="AA">
                                      <p:cBhvr>
                                        <p:cTn id="6" dur="1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_ou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98460BF-32EE-4008-8DDC-14947536EF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830" y="637309"/>
            <a:ext cx="3237841" cy="5392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180000" tIns="180000" rIns="180000" bIns="180000"/>
          <a:lstStyle>
            <a:lvl1pPr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Select object to edit Master text styles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F4A12B04-E393-4DCC-9166-7EF7BED4CE1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 rot="2700000">
            <a:off x="3368714" y="2729449"/>
            <a:ext cx="952420" cy="961491"/>
          </a:xfrm>
          <a:custGeom>
            <a:avLst/>
            <a:gdLst>
              <a:gd name="connsiteX0" fmla="*/ 0 w 1127179"/>
              <a:gd name="connsiteY0" fmla="*/ 126023 h 1124001"/>
              <a:gd name="connsiteX1" fmla="*/ 126023 w 1127179"/>
              <a:gd name="connsiteY1" fmla="*/ 0 h 1124001"/>
              <a:gd name="connsiteX2" fmla="*/ 1001156 w 1127179"/>
              <a:gd name="connsiteY2" fmla="*/ 0 h 1124001"/>
              <a:gd name="connsiteX3" fmla="*/ 1127179 w 1127179"/>
              <a:gd name="connsiteY3" fmla="*/ 126023 h 1124001"/>
              <a:gd name="connsiteX4" fmla="*/ 1127179 w 1127179"/>
              <a:gd name="connsiteY4" fmla="*/ 997978 h 1124001"/>
              <a:gd name="connsiteX5" fmla="*/ 1001156 w 1127179"/>
              <a:gd name="connsiteY5" fmla="*/ 1124001 h 1124001"/>
              <a:gd name="connsiteX6" fmla="*/ 126023 w 1127179"/>
              <a:gd name="connsiteY6" fmla="*/ 1124001 h 1124001"/>
              <a:gd name="connsiteX7" fmla="*/ 0 w 1127179"/>
              <a:gd name="connsiteY7" fmla="*/ 997978 h 1124001"/>
              <a:gd name="connsiteX8" fmla="*/ 0 w 1127179"/>
              <a:gd name="connsiteY8" fmla="*/ 126023 h 1124001"/>
              <a:gd name="connsiteX0" fmla="*/ 0 w 1127179"/>
              <a:gd name="connsiteY0" fmla="*/ 126023 h 1124001"/>
              <a:gd name="connsiteX1" fmla="*/ 126023 w 1127179"/>
              <a:gd name="connsiteY1" fmla="*/ 0 h 1124001"/>
              <a:gd name="connsiteX2" fmla="*/ 174779 w 1127179"/>
              <a:gd name="connsiteY2" fmla="*/ 3410 h 1124001"/>
              <a:gd name="connsiteX3" fmla="*/ 1001156 w 1127179"/>
              <a:gd name="connsiteY3" fmla="*/ 0 h 1124001"/>
              <a:gd name="connsiteX4" fmla="*/ 1127179 w 1127179"/>
              <a:gd name="connsiteY4" fmla="*/ 126023 h 1124001"/>
              <a:gd name="connsiteX5" fmla="*/ 1127179 w 1127179"/>
              <a:gd name="connsiteY5" fmla="*/ 997978 h 1124001"/>
              <a:gd name="connsiteX6" fmla="*/ 1001156 w 1127179"/>
              <a:gd name="connsiteY6" fmla="*/ 1124001 h 1124001"/>
              <a:gd name="connsiteX7" fmla="*/ 126023 w 1127179"/>
              <a:gd name="connsiteY7" fmla="*/ 1124001 h 1124001"/>
              <a:gd name="connsiteX8" fmla="*/ 0 w 1127179"/>
              <a:gd name="connsiteY8" fmla="*/ 997978 h 1124001"/>
              <a:gd name="connsiteX9" fmla="*/ 0 w 1127179"/>
              <a:gd name="connsiteY9" fmla="*/ 126023 h 1124001"/>
              <a:gd name="connsiteX0" fmla="*/ 0 w 1127808"/>
              <a:gd name="connsiteY0" fmla="*/ 126023 h 1124001"/>
              <a:gd name="connsiteX1" fmla="*/ 126023 w 1127808"/>
              <a:gd name="connsiteY1" fmla="*/ 0 h 1124001"/>
              <a:gd name="connsiteX2" fmla="*/ 174779 w 1127808"/>
              <a:gd name="connsiteY2" fmla="*/ 3410 h 1124001"/>
              <a:gd name="connsiteX3" fmla="*/ 1001156 w 1127808"/>
              <a:gd name="connsiteY3" fmla="*/ 0 h 1124001"/>
              <a:gd name="connsiteX4" fmla="*/ 1127179 w 1127808"/>
              <a:gd name="connsiteY4" fmla="*/ 126023 h 1124001"/>
              <a:gd name="connsiteX5" fmla="*/ 1127808 w 1127808"/>
              <a:gd name="connsiteY5" fmla="*/ 949705 h 1124001"/>
              <a:gd name="connsiteX6" fmla="*/ 1127179 w 1127808"/>
              <a:gd name="connsiteY6" fmla="*/ 997978 h 1124001"/>
              <a:gd name="connsiteX7" fmla="*/ 1001156 w 1127808"/>
              <a:gd name="connsiteY7" fmla="*/ 1124001 h 1124001"/>
              <a:gd name="connsiteX8" fmla="*/ 126023 w 1127808"/>
              <a:gd name="connsiteY8" fmla="*/ 1124001 h 1124001"/>
              <a:gd name="connsiteX9" fmla="*/ 0 w 1127808"/>
              <a:gd name="connsiteY9" fmla="*/ 997978 h 1124001"/>
              <a:gd name="connsiteX10" fmla="*/ 0 w 1127808"/>
              <a:gd name="connsiteY10" fmla="*/ 126023 h 1124001"/>
              <a:gd name="connsiteX0" fmla="*/ 0 w 1127808"/>
              <a:gd name="connsiteY0" fmla="*/ 126023 h 1124001"/>
              <a:gd name="connsiteX1" fmla="*/ 126023 w 1127808"/>
              <a:gd name="connsiteY1" fmla="*/ 0 h 1124001"/>
              <a:gd name="connsiteX2" fmla="*/ 174779 w 1127808"/>
              <a:gd name="connsiteY2" fmla="*/ 3410 h 1124001"/>
              <a:gd name="connsiteX3" fmla="*/ 1001156 w 1127808"/>
              <a:gd name="connsiteY3" fmla="*/ 0 h 1124001"/>
              <a:gd name="connsiteX4" fmla="*/ 1127179 w 1127808"/>
              <a:gd name="connsiteY4" fmla="*/ 126023 h 1124001"/>
              <a:gd name="connsiteX5" fmla="*/ 1127808 w 1127808"/>
              <a:gd name="connsiteY5" fmla="*/ 949705 h 1124001"/>
              <a:gd name="connsiteX6" fmla="*/ 1001156 w 1127808"/>
              <a:gd name="connsiteY6" fmla="*/ 1124001 h 1124001"/>
              <a:gd name="connsiteX7" fmla="*/ 126023 w 1127808"/>
              <a:gd name="connsiteY7" fmla="*/ 1124001 h 1124001"/>
              <a:gd name="connsiteX8" fmla="*/ 0 w 1127808"/>
              <a:gd name="connsiteY8" fmla="*/ 997978 h 1124001"/>
              <a:gd name="connsiteX9" fmla="*/ 0 w 1127808"/>
              <a:gd name="connsiteY9" fmla="*/ 126023 h 1124001"/>
              <a:gd name="connsiteX0" fmla="*/ 0 w 1127808"/>
              <a:gd name="connsiteY0" fmla="*/ 126023 h 1124001"/>
              <a:gd name="connsiteX1" fmla="*/ 126023 w 1127808"/>
              <a:gd name="connsiteY1" fmla="*/ 0 h 1124001"/>
              <a:gd name="connsiteX2" fmla="*/ 174779 w 1127808"/>
              <a:gd name="connsiteY2" fmla="*/ 3410 h 1124001"/>
              <a:gd name="connsiteX3" fmla="*/ 1001156 w 1127808"/>
              <a:gd name="connsiteY3" fmla="*/ 0 h 1124001"/>
              <a:gd name="connsiteX4" fmla="*/ 1127179 w 1127808"/>
              <a:gd name="connsiteY4" fmla="*/ 126023 h 1124001"/>
              <a:gd name="connsiteX5" fmla="*/ 1127808 w 1127808"/>
              <a:gd name="connsiteY5" fmla="*/ 949705 h 1124001"/>
              <a:gd name="connsiteX6" fmla="*/ 126023 w 1127808"/>
              <a:gd name="connsiteY6" fmla="*/ 1124001 h 1124001"/>
              <a:gd name="connsiteX7" fmla="*/ 0 w 1127808"/>
              <a:gd name="connsiteY7" fmla="*/ 997978 h 1124001"/>
              <a:gd name="connsiteX8" fmla="*/ 0 w 1127808"/>
              <a:gd name="connsiteY8" fmla="*/ 126023 h 1124001"/>
              <a:gd name="connsiteX0" fmla="*/ 0 w 1127808"/>
              <a:gd name="connsiteY0" fmla="*/ 126023 h 1082383"/>
              <a:gd name="connsiteX1" fmla="*/ 126023 w 1127808"/>
              <a:gd name="connsiteY1" fmla="*/ 0 h 1082383"/>
              <a:gd name="connsiteX2" fmla="*/ 174779 w 1127808"/>
              <a:gd name="connsiteY2" fmla="*/ 3410 h 1082383"/>
              <a:gd name="connsiteX3" fmla="*/ 1001156 w 1127808"/>
              <a:gd name="connsiteY3" fmla="*/ 0 h 1082383"/>
              <a:gd name="connsiteX4" fmla="*/ 1127179 w 1127808"/>
              <a:gd name="connsiteY4" fmla="*/ 126023 h 1082383"/>
              <a:gd name="connsiteX5" fmla="*/ 1127808 w 1127808"/>
              <a:gd name="connsiteY5" fmla="*/ 949705 h 1082383"/>
              <a:gd name="connsiteX6" fmla="*/ 0 w 1127808"/>
              <a:gd name="connsiteY6" fmla="*/ 997978 h 1082383"/>
              <a:gd name="connsiteX7" fmla="*/ 0 w 1127808"/>
              <a:gd name="connsiteY7" fmla="*/ 126023 h 1082383"/>
              <a:gd name="connsiteX0" fmla="*/ 0 w 1127808"/>
              <a:gd name="connsiteY0" fmla="*/ 126023 h 949705"/>
              <a:gd name="connsiteX1" fmla="*/ 126023 w 1127808"/>
              <a:gd name="connsiteY1" fmla="*/ 0 h 949705"/>
              <a:gd name="connsiteX2" fmla="*/ 174779 w 1127808"/>
              <a:gd name="connsiteY2" fmla="*/ 3410 h 949705"/>
              <a:gd name="connsiteX3" fmla="*/ 1001156 w 1127808"/>
              <a:gd name="connsiteY3" fmla="*/ 0 h 949705"/>
              <a:gd name="connsiteX4" fmla="*/ 1127179 w 1127808"/>
              <a:gd name="connsiteY4" fmla="*/ 126023 h 949705"/>
              <a:gd name="connsiteX5" fmla="*/ 1127808 w 1127808"/>
              <a:gd name="connsiteY5" fmla="*/ 949705 h 949705"/>
              <a:gd name="connsiteX6" fmla="*/ 0 w 1127808"/>
              <a:gd name="connsiteY6" fmla="*/ 126023 h 949705"/>
              <a:gd name="connsiteX0" fmla="*/ 1001785 w 1001785"/>
              <a:gd name="connsiteY0" fmla="*/ 949705 h 949705"/>
              <a:gd name="connsiteX1" fmla="*/ 0 w 1001785"/>
              <a:gd name="connsiteY1" fmla="*/ 0 h 949705"/>
              <a:gd name="connsiteX2" fmla="*/ 48756 w 1001785"/>
              <a:gd name="connsiteY2" fmla="*/ 3410 h 949705"/>
              <a:gd name="connsiteX3" fmla="*/ 875133 w 1001785"/>
              <a:gd name="connsiteY3" fmla="*/ 0 h 949705"/>
              <a:gd name="connsiteX4" fmla="*/ 1001156 w 1001785"/>
              <a:gd name="connsiteY4" fmla="*/ 126023 h 949705"/>
              <a:gd name="connsiteX5" fmla="*/ 1001785 w 1001785"/>
              <a:gd name="connsiteY5" fmla="*/ 949705 h 949705"/>
              <a:gd name="connsiteX0" fmla="*/ 953029 w 953029"/>
              <a:gd name="connsiteY0" fmla="*/ 949705 h 949705"/>
              <a:gd name="connsiteX1" fmla="*/ 0 w 953029"/>
              <a:gd name="connsiteY1" fmla="*/ 3410 h 949705"/>
              <a:gd name="connsiteX2" fmla="*/ 826377 w 953029"/>
              <a:gd name="connsiteY2" fmla="*/ 0 h 949705"/>
              <a:gd name="connsiteX3" fmla="*/ 952400 w 953029"/>
              <a:gd name="connsiteY3" fmla="*/ 126023 h 949705"/>
              <a:gd name="connsiteX4" fmla="*/ 953029 w 953029"/>
              <a:gd name="connsiteY4" fmla="*/ 949705 h 949705"/>
              <a:gd name="connsiteX0" fmla="*/ 953029 w 953029"/>
              <a:gd name="connsiteY0" fmla="*/ 949705 h 949705"/>
              <a:gd name="connsiteX1" fmla="*/ 0 w 953029"/>
              <a:gd name="connsiteY1" fmla="*/ 3410 h 949705"/>
              <a:gd name="connsiteX2" fmla="*/ 826377 w 953029"/>
              <a:gd name="connsiteY2" fmla="*/ 0 h 949705"/>
              <a:gd name="connsiteX3" fmla="*/ 952400 w 953029"/>
              <a:gd name="connsiteY3" fmla="*/ 126023 h 949705"/>
              <a:gd name="connsiteX4" fmla="*/ 953029 w 953029"/>
              <a:gd name="connsiteY4" fmla="*/ 949705 h 949705"/>
              <a:gd name="connsiteX0" fmla="*/ 953029 w 953029"/>
              <a:gd name="connsiteY0" fmla="*/ 949705 h 949705"/>
              <a:gd name="connsiteX1" fmla="*/ 0 w 953029"/>
              <a:gd name="connsiteY1" fmla="*/ 3410 h 949705"/>
              <a:gd name="connsiteX2" fmla="*/ 826377 w 953029"/>
              <a:gd name="connsiteY2" fmla="*/ 0 h 949705"/>
              <a:gd name="connsiteX3" fmla="*/ 952400 w 953029"/>
              <a:gd name="connsiteY3" fmla="*/ 126023 h 949705"/>
              <a:gd name="connsiteX4" fmla="*/ 953029 w 953029"/>
              <a:gd name="connsiteY4" fmla="*/ 949705 h 949705"/>
              <a:gd name="connsiteX0" fmla="*/ 951345 w 952420"/>
              <a:gd name="connsiteY0" fmla="*/ 961491 h 961491"/>
              <a:gd name="connsiteX1" fmla="*/ 0 w 952420"/>
              <a:gd name="connsiteY1" fmla="*/ 3410 h 961491"/>
              <a:gd name="connsiteX2" fmla="*/ 826377 w 952420"/>
              <a:gd name="connsiteY2" fmla="*/ 0 h 961491"/>
              <a:gd name="connsiteX3" fmla="*/ 952400 w 952420"/>
              <a:gd name="connsiteY3" fmla="*/ 126023 h 961491"/>
              <a:gd name="connsiteX4" fmla="*/ 951345 w 952420"/>
              <a:gd name="connsiteY4" fmla="*/ 961491 h 961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2420" h="961491">
                <a:moveTo>
                  <a:pt x="951345" y="961491"/>
                </a:moveTo>
                <a:cubicBezTo>
                  <a:pt x="947522" y="957893"/>
                  <a:pt x="903" y="3417"/>
                  <a:pt x="0" y="3410"/>
                </a:cubicBezTo>
                <a:lnTo>
                  <a:pt x="826377" y="0"/>
                </a:lnTo>
                <a:cubicBezTo>
                  <a:pt x="895978" y="0"/>
                  <a:pt x="952400" y="56422"/>
                  <a:pt x="952400" y="126023"/>
                </a:cubicBezTo>
                <a:cubicBezTo>
                  <a:pt x="952610" y="400584"/>
                  <a:pt x="951135" y="686930"/>
                  <a:pt x="951345" y="961491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921E08B-D798-4960-A9B1-5A2F55FC08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8830" y="6318250"/>
            <a:ext cx="937098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 algn="l">
              <a:buSzPct val="105000"/>
              <a:buFontTx/>
              <a:buNone/>
              <a:defRPr sz="1000" cap="all" baseline="0">
                <a:solidFill>
                  <a:schemeClr val="tx1"/>
                </a:solidFill>
              </a:defRPr>
            </a:lvl1pPr>
          </a:lstStyle>
          <a:p>
            <a:r>
              <a:rPr lang="en-AU"/>
              <a:t>SERVICES AUSTRALIA | RENT ASSISTANCE | Content correct as of April 2026</a:t>
            </a:r>
            <a:endParaRPr lang="en-AU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54BFFD3-239F-4D58-A56C-93D588CBBE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4831" y="6318250"/>
            <a:ext cx="9477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5E8911E-9DE7-463F-981B-F1795CC06C30}" type="slidenum">
              <a:rPr lang="en-AU" smtClean="0"/>
              <a:pPr/>
              <a:t>‹#›</a:t>
            </a:fld>
            <a:endParaRPr lang="en-AU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FCD446D-8FE5-6EE2-A358-D4D94D6E8E1D}"/>
              </a:ext>
            </a:extLst>
          </p:cNvPr>
          <p:cNvCxnSpPr>
            <a:cxnSpLocks/>
          </p:cNvCxnSpPr>
          <p:nvPr userDrawn="1"/>
        </p:nvCxnSpPr>
        <p:spPr>
          <a:xfrm>
            <a:off x="608830" y="6318730"/>
            <a:ext cx="109637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7640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921E08B-D798-4960-A9B1-5A2F55FC08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8830" y="6318250"/>
            <a:ext cx="937098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 algn="l">
              <a:buSzPct val="105000"/>
              <a:buFontTx/>
              <a:buNone/>
              <a:defRPr sz="1000" cap="all" baseline="0">
                <a:solidFill>
                  <a:schemeClr val="tx1"/>
                </a:solidFill>
              </a:defRPr>
            </a:lvl1pPr>
          </a:lstStyle>
          <a:p>
            <a:r>
              <a:rPr lang="en-AU"/>
              <a:t>SERVICES AUSTRALIA | RENT ASSISTANCE | Content correct as of April 2026</a:t>
            </a:r>
            <a:endParaRPr lang="en-AU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54BFFD3-239F-4D58-A56C-93D588CBBE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4831" y="6318250"/>
            <a:ext cx="9477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5E8911E-9DE7-463F-981B-F1795CC06C30}" type="slidenum">
              <a:rPr lang="en-AU" smtClean="0"/>
              <a:pPr/>
              <a:t>‹#›</a:t>
            </a:fld>
            <a:endParaRPr lang="en-AU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AD6AF8A-36C5-F92C-285F-3DC9FD06266B}"/>
              </a:ext>
            </a:extLst>
          </p:cNvPr>
          <p:cNvCxnSpPr>
            <a:cxnSpLocks/>
          </p:cNvCxnSpPr>
          <p:nvPr userDrawn="1"/>
        </p:nvCxnSpPr>
        <p:spPr>
          <a:xfrm>
            <a:off x="608830" y="6318730"/>
            <a:ext cx="109637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65039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gress_tre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22F312-4D72-47FA-A88E-78E8DD605FF2}"/>
              </a:ext>
            </a:extLst>
          </p:cNvPr>
          <p:cNvGrpSpPr/>
          <p:nvPr userDrawn="1"/>
        </p:nvGrpSpPr>
        <p:grpSpPr>
          <a:xfrm>
            <a:off x="648284" y="1450249"/>
            <a:ext cx="4954566" cy="4382226"/>
            <a:chOff x="3816249" y="1703165"/>
            <a:chExt cx="4954566" cy="438222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5BA731D-7D65-4612-9C78-98D224ADFE2C}"/>
                </a:ext>
              </a:extLst>
            </p:cNvPr>
            <p:cNvSpPr/>
            <p:nvPr userDrawn="1"/>
          </p:nvSpPr>
          <p:spPr>
            <a:xfrm>
              <a:off x="5748338" y="2056344"/>
              <a:ext cx="847725" cy="37147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5E8A12D-FF71-4B97-8FE2-0EBF061BB98D}"/>
                </a:ext>
              </a:extLst>
            </p:cNvPr>
            <p:cNvSpPr/>
            <p:nvPr userDrawn="1"/>
          </p:nvSpPr>
          <p:spPr>
            <a:xfrm>
              <a:off x="5748338" y="3158293"/>
              <a:ext cx="847725" cy="30477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F6E864-A493-40F7-9936-044A1994E5BD}"/>
                </a:ext>
              </a:extLst>
            </p:cNvPr>
            <p:cNvSpPr/>
            <p:nvPr userDrawn="1"/>
          </p:nvSpPr>
          <p:spPr>
            <a:xfrm>
              <a:off x="5748338" y="4034606"/>
              <a:ext cx="847725" cy="30477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DCE4EDC-FAD4-4D2A-ADDD-B2D934E48A75}"/>
                </a:ext>
              </a:extLst>
            </p:cNvPr>
            <p:cNvSpPr/>
            <p:nvPr userDrawn="1"/>
          </p:nvSpPr>
          <p:spPr>
            <a:xfrm>
              <a:off x="5748338" y="5002021"/>
              <a:ext cx="847725" cy="37147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5D3BE52-E6D5-4F86-A594-760F782C69D2}"/>
                </a:ext>
              </a:extLst>
            </p:cNvPr>
            <p:cNvSpPr/>
            <p:nvPr userDrawn="1"/>
          </p:nvSpPr>
          <p:spPr>
            <a:xfrm>
              <a:off x="5748338" y="5726676"/>
              <a:ext cx="847725" cy="3047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C0E3429-878A-4235-BA2E-20982C65B670}"/>
                </a:ext>
              </a:extLst>
            </p:cNvPr>
            <p:cNvSpPr/>
            <p:nvPr userDrawn="1"/>
          </p:nvSpPr>
          <p:spPr>
            <a:xfrm>
              <a:off x="5699397" y="2011837"/>
              <a:ext cx="960484" cy="2369663"/>
            </a:xfrm>
            <a:prstGeom prst="rect">
              <a:avLst/>
            </a:prstGeom>
            <a:ln w="12700">
              <a:solidFill>
                <a:schemeClr val="tx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 lang="en-AU" sz="900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31A000A-8B1B-4B65-A262-F9B4D7EB892B}"/>
                </a:ext>
              </a:extLst>
            </p:cNvPr>
            <p:cNvSpPr/>
            <p:nvPr userDrawn="1"/>
          </p:nvSpPr>
          <p:spPr>
            <a:xfrm>
              <a:off x="5699397" y="4930815"/>
              <a:ext cx="960484" cy="498656"/>
            </a:xfrm>
            <a:prstGeom prst="rect">
              <a:avLst/>
            </a:prstGeom>
            <a:ln w="12700">
              <a:solidFill>
                <a:schemeClr val="tx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 lang="en-AU" sz="900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DF673F9-F00C-46E7-BECC-8068ED0CBB16}"/>
                </a:ext>
              </a:extLst>
            </p:cNvPr>
            <p:cNvSpPr/>
            <p:nvPr userDrawn="1"/>
          </p:nvSpPr>
          <p:spPr>
            <a:xfrm>
              <a:off x="5699397" y="5662330"/>
              <a:ext cx="960484" cy="423061"/>
            </a:xfrm>
            <a:prstGeom prst="rect">
              <a:avLst/>
            </a:prstGeom>
            <a:ln w="12700">
              <a:solidFill>
                <a:schemeClr val="tx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 lang="en-AU" sz="900" dirty="0">
                <a:solidFill>
                  <a:schemeClr val="tx1"/>
                </a:solidFill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3E7766C-1E91-48F7-8FB0-F630BD35C0AD}"/>
                </a:ext>
              </a:extLst>
            </p:cNvPr>
            <p:cNvGrpSpPr/>
            <p:nvPr userDrawn="1"/>
          </p:nvGrpSpPr>
          <p:grpSpPr>
            <a:xfrm>
              <a:off x="4937234" y="2229261"/>
              <a:ext cx="731631" cy="3670546"/>
              <a:chOff x="8303456" y="3538249"/>
              <a:chExt cx="1153698" cy="5788025"/>
            </a:xfrm>
          </p:grpSpPr>
          <p:sp>
            <p:nvSpPr>
              <p:cNvPr id="64" name="object 54">
                <a:extLst>
                  <a:ext uri="{FF2B5EF4-FFF2-40B4-BE49-F238E27FC236}">
                    <a16:creationId xmlns:a16="http://schemas.microsoft.com/office/drawing/2014/main" id="{942A3C8C-3BB0-4B73-8D87-1732E6B8F6B0}"/>
                  </a:ext>
                </a:extLst>
              </p:cNvPr>
              <p:cNvSpPr/>
              <p:nvPr/>
            </p:nvSpPr>
            <p:spPr>
              <a:xfrm>
                <a:off x="8591014" y="3538249"/>
                <a:ext cx="866140" cy="5788025"/>
              </a:xfrm>
              <a:custGeom>
                <a:avLst/>
                <a:gdLst/>
                <a:ahLst/>
                <a:cxnLst/>
                <a:rect l="l" t="t" r="r" b="b"/>
                <a:pathLst>
                  <a:path w="866140" h="5788025">
                    <a:moveTo>
                      <a:pt x="865847" y="0"/>
                    </a:moveTo>
                    <a:lnTo>
                      <a:pt x="0" y="0"/>
                    </a:lnTo>
                    <a:lnTo>
                      <a:pt x="0" y="5787635"/>
                    </a:lnTo>
                    <a:lnTo>
                      <a:pt x="865847" y="5787635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65" name="object 56">
                <a:extLst>
                  <a:ext uri="{FF2B5EF4-FFF2-40B4-BE49-F238E27FC236}">
                    <a16:creationId xmlns:a16="http://schemas.microsoft.com/office/drawing/2014/main" id="{DFD8ACE5-0FB6-43E0-AD54-E4FC28C27ECF}"/>
                  </a:ext>
                </a:extLst>
              </p:cNvPr>
              <p:cNvSpPr/>
              <p:nvPr/>
            </p:nvSpPr>
            <p:spPr>
              <a:xfrm>
                <a:off x="8303456" y="6341573"/>
                <a:ext cx="287020" cy="0"/>
              </a:xfrm>
              <a:custGeom>
                <a:avLst/>
                <a:gdLst/>
                <a:ahLst/>
                <a:cxnLst/>
                <a:rect l="l" t="t" r="r" b="b"/>
                <a:pathLst>
                  <a:path w="287020">
                    <a:moveTo>
                      <a:pt x="286420" y="0"/>
                    </a:moveTo>
                    <a:lnTo>
                      <a:pt x="0" y="0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6" name="object 57">
                <a:extLst>
                  <a:ext uri="{FF2B5EF4-FFF2-40B4-BE49-F238E27FC236}">
                    <a16:creationId xmlns:a16="http://schemas.microsoft.com/office/drawing/2014/main" id="{4D92DE4C-11B5-441C-8A8C-516F69EF393E}"/>
                  </a:ext>
                </a:extLst>
              </p:cNvPr>
              <p:cNvSpPr/>
              <p:nvPr/>
            </p:nvSpPr>
            <p:spPr>
              <a:xfrm>
                <a:off x="8591014" y="5223918"/>
                <a:ext cx="866140" cy="0"/>
              </a:xfrm>
              <a:custGeom>
                <a:avLst/>
                <a:gdLst/>
                <a:ahLst/>
                <a:cxnLst/>
                <a:rect l="l" t="t" r="r" b="b"/>
                <a:pathLst>
                  <a:path w="866140">
                    <a:moveTo>
                      <a:pt x="865847" y="0"/>
                    </a:moveTo>
                    <a:lnTo>
                      <a:pt x="0" y="0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7" name="object 58">
                <a:extLst>
                  <a:ext uri="{FF2B5EF4-FFF2-40B4-BE49-F238E27FC236}">
                    <a16:creationId xmlns:a16="http://schemas.microsoft.com/office/drawing/2014/main" id="{00C43B20-988D-4A61-AD25-80E2B49AA9E8}"/>
                  </a:ext>
                </a:extLst>
              </p:cNvPr>
              <p:cNvSpPr/>
              <p:nvPr/>
            </p:nvSpPr>
            <p:spPr>
              <a:xfrm>
                <a:off x="8591014" y="6614306"/>
                <a:ext cx="866140" cy="0"/>
              </a:xfrm>
              <a:custGeom>
                <a:avLst/>
                <a:gdLst/>
                <a:ahLst/>
                <a:cxnLst/>
                <a:rect l="l" t="t" r="r" b="b"/>
                <a:pathLst>
                  <a:path w="866140">
                    <a:moveTo>
                      <a:pt x="865847" y="0"/>
                    </a:moveTo>
                    <a:lnTo>
                      <a:pt x="0" y="0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8" name="object 59">
                <a:extLst>
                  <a:ext uri="{FF2B5EF4-FFF2-40B4-BE49-F238E27FC236}">
                    <a16:creationId xmlns:a16="http://schemas.microsoft.com/office/drawing/2014/main" id="{8B321F7C-CFED-40FA-8DC7-404F48D661EE}"/>
                  </a:ext>
                </a:extLst>
              </p:cNvPr>
              <p:cNvSpPr/>
              <p:nvPr/>
            </p:nvSpPr>
            <p:spPr>
              <a:xfrm>
                <a:off x="8591014" y="8228714"/>
                <a:ext cx="866140" cy="0"/>
              </a:xfrm>
              <a:custGeom>
                <a:avLst/>
                <a:gdLst/>
                <a:ahLst/>
                <a:cxnLst/>
                <a:rect l="l" t="t" r="r" b="b"/>
                <a:pathLst>
                  <a:path w="866140">
                    <a:moveTo>
                      <a:pt x="865847" y="0"/>
                    </a:moveTo>
                    <a:lnTo>
                      <a:pt x="0" y="0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11536AF-09FB-4341-8A05-4868BE14E492}"/>
                </a:ext>
              </a:extLst>
            </p:cNvPr>
            <p:cNvGrpSpPr/>
            <p:nvPr userDrawn="1"/>
          </p:nvGrpSpPr>
          <p:grpSpPr>
            <a:xfrm>
              <a:off x="6708822" y="1783740"/>
              <a:ext cx="432243" cy="926123"/>
              <a:chOff x="11046259" y="2804684"/>
              <a:chExt cx="686094" cy="1470025"/>
            </a:xfrm>
          </p:grpSpPr>
          <p:sp>
            <p:nvSpPr>
              <p:cNvPr id="58" name="object 37">
                <a:extLst>
                  <a:ext uri="{FF2B5EF4-FFF2-40B4-BE49-F238E27FC236}">
                    <a16:creationId xmlns:a16="http://schemas.microsoft.com/office/drawing/2014/main" id="{09F6CCAA-6EC7-4E15-B6E1-EA2CFC630FCE}"/>
                  </a:ext>
                </a:extLst>
              </p:cNvPr>
              <p:cNvSpPr/>
              <p:nvPr/>
            </p:nvSpPr>
            <p:spPr>
              <a:xfrm>
                <a:off x="11388818" y="2804684"/>
                <a:ext cx="343535" cy="1470025"/>
              </a:xfrm>
              <a:custGeom>
                <a:avLst/>
                <a:gdLst/>
                <a:ahLst/>
                <a:cxnLst/>
                <a:rect l="l" t="t" r="r" b="b"/>
                <a:pathLst>
                  <a:path w="343534" h="1470025">
                    <a:moveTo>
                      <a:pt x="343047" y="0"/>
                    </a:moveTo>
                    <a:lnTo>
                      <a:pt x="0" y="0"/>
                    </a:lnTo>
                    <a:lnTo>
                      <a:pt x="0" y="1469766"/>
                    </a:lnTo>
                    <a:lnTo>
                      <a:pt x="343047" y="1469766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9" name="object 38">
                <a:extLst>
                  <a:ext uri="{FF2B5EF4-FFF2-40B4-BE49-F238E27FC236}">
                    <a16:creationId xmlns:a16="http://schemas.microsoft.com/office/drawing/2014/main" id="{1B769D48-ACEF-4DF2-AC33-176E1BF38AC5}"/>
                  </a:ext>
                </a:extLst>
              </p:cNvPr>
              <p:cNvSpPr/>
              <p:nvPr/>
            </p:nvSpPr>
            <p:spPr>
              <a:xfrm>
                <a:off x="11389739" y="3098645"/>
                <a:ext cx="342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342265">
                    <a:moveTo>
                      <a:pt x="342125" y="0"/>
                    </a:moveTo>
                    <a:lnTo>
                      <a:pt x="0" y="0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0" name="object 39">
                <a:extLst>
                  <a:ext uri="{FF2B5EF4-FFF2-40B4-BE49-F238E27FC236}">
                    <a16:creationId xmlns:a16="http://schemas.microsoft.com/office/drawing/2014/main" id="{2533EE28-5B34-489F-8D7F-38FC0E4364A3}"/>
                  </a:ext>
                </a:extLst>
              </p:cNvPr>
              <p:cNvSpPr/>
              <p:nvPr/>
            </p:nvSpPr>
            <p:spPr>
              <a:xfrm>
                <a:off x="11389739" y="3392597"/>
                <a:ext cx="342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342265">
                    <a:moveTo>
                      <a:pt x="342125" y="0"/>
                    </a:moveTo>
                    <a:lnTo>
                      <a:pt x="0" y="0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1" name="object 40">
                <a:extLst>
                  <a:ext uri="{FF2B5EF4-FFF2-40B4-BE49-F238E27FC236}">
                    <a16:creationId xmlns:a16="http://schemas.microsoft.com/office/drawing/2014/main" id="{48BE2EBC-4F13-44B4-89CE-20815D34E261}"/>
                  </a:ext>
                </a:extLst>
              </p:cNvPr>
              <p:cNvSpPr/>
              <p:nvPr/>
            </p:nvSpPr>
            <p:spPr>
              <a:xfrm>
                <a:off x="11046259" y="3539578"/>
                <a:ext cx="342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342265">
                    <a:moveTo>
                      <a:pt x="342125" y="0"/>
                    </a:moveTo>
                    <a:lnTo>
                      <a:pt x="0" y="0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2" name="object 51">
                <a:extLst>
                  <a:ext uri="{FF2B5EF4-FFF2-40B4-BE49-F238E27FC236}">
                    <a16:creationId xmlns:a16="http://schemas.microsoft.com/office/drawing/2014/main" id="{5BAF2305-955D-4AB1-A9ED-BEDCC673ECE7}"/>
                  </a:ext>
                </a:extLst>
              </p:cNvPr>
              <p:cNvSpPr/>
              <p:nvPr/>
            </p:nvSpPr>
            <p:spPr>
              <a:xfrm>
                <a:off x="11389739" y="3686558"/>
                <a:ext cx="342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342265">
                    <a:moveTo>
                      <a:pt x="342125" y="0"/>
                    </a:moveTo>
                    <a:lnTo>
                      <a:pt x="0" y="0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3" name="object 53">
                <a:extLst>
                  <a:ext uri="{FF2B5EF4-FFF2-40B4-BE49-F238E27FC236}">
                    <a16:creationId xmlns:a16="http://schemas.microsoft.com/office/drawing/2014/main" id="{6E98196E-1B5D-44E4-8607-428BAE03FC1C}"/>
                  </a:ext>
                </a:extLst>
              </p:cNvPr>
              <p:cNvSpPr/>
              <p:nvPr/>
            </p:nvSpPr>
            <p:spPr>
              <a:xfrm>
                <a:off x="11389739" y="3980511"/>
                <a:ext cx="342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342265">
                    <a:moveTo>
                      <a:pt x="342125" y="0"/>
                    </a:moveTo>
                    <a:lnTo>
                      <a:pt x="0" y="0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D5B87C-C858-45D5-B422-57521FB430EA}"/>
                </a:ext>
              </a:extLst>
            </p:cNvPr>
            <p:cNvSpPr/>
            <p:nvPr userDrawn="1"/>
          </p:nvSpPr>
          <p:spPr>
            <a:xfrm>
              <a:off x="3816249" y="3860802"/>
              <a:ext cx="1089340" cy="29612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9AEC7D7-B500-4304-A412-834BC87690DC}"/>
                </a:ext>
              </a:extLst>
            </p:cNvPr>
            <p:cNvSpPr/>
            <p:nvPr userDrawn="1"/>
          </p:nvSpPr>
          <p:spPr>
            <a:xfrm>
              <a:off x="7189206" y="1703165"/>
              <a:ext cx="1581609" cy="17326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96EA675-BAF7-49C8-A803-4DBEF140401B}"/>
                </a:ext>
              </a:extLst>
            </p:cNvPr>
            <p:cNvSpPr/>
            <p:nvPr userDrawn="1"/>
          </p:nvSpPr>
          <p:spPr>
            <a:xfrm>
              <a:off x="7189206" y="2623233"/>
              <a:ext cx="1581609" cy="17326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ADE96A4-C6A3-4EF5-AC1F-38E71A911EB5}"/>
                </a:ext>
              </a:extLst>
            </p:cNvPr>
            <p:cNvSpPr/>
            <p:nvPr userDrawn="1"/>
          </p:nvSpPr>
          <p:spPr>
            <a:xfrm>
              <a:off x="7189206" y="2439221"/>
              <a:ext cx="1581609" cy="17326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1E6309F-3779-4EE0-AC62-0CB9DA53DD1C}"/>
                </a:ext>
              </a:extLst>
            </p:cNvPr>
            <p:cNvSpPr/>
            <p:nvPr userDrawn="1"/>
          </p:nvSpPr>
          <p:spPr>
            <a:xfrm>
              <a:off x="7189206" y="2255207"/>
              <a:ext cx="1581609" cy="17326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A80551A-BB1F-4A95-AB97-B6C91E4279BF}"/>
                </a:ext>
              </a:extLst>
            </p:cNvPr>
            <p:cNvSpPr/>
            <p:nvPr userDrawn="1"/>
          </p:nvSpPr>
          <p:spPr>
            <a:xfrm>
              <a:off x="7189206" y="2071193"/>
              <a:ext cx="1581609" cy="17326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F1D6868-83FC-48FC-8906-5AC6892DB0DE}"/>
                </a:ext>
              </a:extLst>
            </p:cNvPr>
            <p:cNvSpPr/>
            <p:nvPr userDrawn="1"/>
          </p:nvSpPr>
          <p:spPr>
            <a:xfrm>
              <a:off x="7189206" y="1887179"/>
              <a:ext cx="1581609" cy="17326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61F61CB-16EE-4471-844D-C33077001F39}"/>
                </a:ext>
              </a:extLst>
            </p:cNvPr>
            <p:cNvSpPr/>
            <p:nvPr userDrawn="1"/>
          </p:nvSpPr>
          <p:spPr>
            <a:xfrm>
              <a:off x="7189206" y="2856483"/>
              <a:ext cx="1581609" cy="17326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474D864-87C2-4D86-88E2-5F4D42209C8D}"/>
                </a:ext>
              </a:extLst>
            </p:cNvPr>
            <p:cNvSpPr/>
            <p:nvPr userDrawn="1"/>
          </p:nvSpPr>
          <p:spPr>
            <a:xfrm>
              <a:off x="7189206" y="3592539"/>
              <a:ext cx="1581609" cy="17326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CDE12D0-F2DF-4EA0-B30F-78C54C81857A}"/>
                </a:ext>
              </a:extLst>
            </p:cNvPr>
            <p:cNvSpPr/>
            <p:nvPr userDrawn="1"/>
          </p:nvSpPr>
          <p:spPr>
            <a:xfrm>
              <a:off x="7189206" y="3408525"/>
              <a:ext cx="1581609" cy="17326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F4A5F47-FA19-4C74-BF00-0F79253FAFF6}"/>
                </a:ext>
              </a:extLst>
            </p:cNvPr>
            <p:cNvSpPr/>
            <p:nvPr userDrawn="1"/>
          </p:nvSpPr>
          <p:spPr>
            <a:xfrm>
              <a:off x="7189206" y="3224511"/>
              <a:ext cx="1581609" cy="17326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BD1EA2A-9C1E-4FB8-8C96-459A235669AA}"/>
                </a:ext>
              </a:extLst>
            </p:cNvPr>
            <p:cNvSpPr/>
            <p:nvPr userDrawn="1"/>
          </p:nvSpPr>
          <p:spPr>
            <a:xfrm>
              <a:off x="7189206" y="3040497"/>
              <a:ext cx="1581609" cy="17326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230EE23-24EB-4C2A-A145-23641EB240C9}"/>
                </a:ext>
              </a:extLst>
            </p:cNvPr>
            <p:cNvSpPr/>
            <p:nvPr userDrawn="1"/>
          </p:nvSpPr>
          <p:spPr>
            <a:xfrm>
              <a:off x="7189206" y="3820780"/>
              <a:ext cx="1581609" cy="17326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52533AC-213D-423C-B982-C0EB0749F48D}"/>
                </a:ext>
              </a:extLst>
            </p:cNvPr>
            <p:cNvSpPr/>
            <p:nvPr userDrawn="1"/>
          </p:nvSpPr>
          <p:spPr>
            <a:xfrm>
              <a:off x="7189206" y="4372822"/>
              <a:ext cx="1581609" cy="17326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BF3D77-1DCA-466A-B184-4DCAD8C633A0}"/>
                </a:ext>
              </a:extLst>
            </p:cNvPr>
            <p:cNvSpPr/>
            <p:nvPr userDrawn="1"/>
          </p:nvSpPr>
          <p:spPr>
            <a:xfrm>
              <a:off x="7189206" y="4188808"/>
              <a:ext cx="1581609" cy="17326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6557F93-CB39-46B9-9597-C137C0C87326}"/>
                </a:ext>
              </a:extLst>
            </p:cNvPr>
            <p:cNvSpPr/>
            <p:nvPr userDrawn="1"/>
          </p:nvSpPr>
          <p:spPr>
            <a:xfrm>
              <a:off x="7189206" y="4004794"/>
              <a:ext cx="1581609" cy="17326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AE972F7-505D-4914-9C54-CB1B6BB3943D}"/>
                </a:ext>
              </a:extLst>
            </p:cNvPr>
            <p:cNvSpPr/>
            <p:nvPr userDrawn="1"/>
          </p:nvSpPr>
          <p:spPr>
            <a:xfrm>
              <a:off x="7189206" y="4732437"/>
              <a:ext cx="1581609" cy="1732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C49CF31-6E32-49AC-B824-3AF7B3877F5F}"/>
                </a:ext>
              </a:extLst>
            </p:cNvPr>
            <p:cNvSpPr/>
            <p:nvPr userDrawn="1"/>
          </p:nvSpPr>
          <p:spPr>
            <a:xfrm>
              <a:off x="7189206" y="5468493"/>
              <a:ext cx="1581609" cy="1732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83736F1-570F-4DAF-859E-ACCF963D4FB3}"/>
                </a:ext>
              </a:extLst>
            </p:cNvPr>
            <p:cNvSpPr/>
            <p:nvPr userDrawn="1"/>
          </p:nvSpPr>
          <p:spPr>
            <a:xfrm>
              <a:off x="7189206" y="5284479"/>
              <a:ext cx="1581609" cy="1732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C21A638-2888-4CE3-B7B2-9D77567DCB3A}"/>
                </a:ext>
              </a:extLst>
            </p:cNvPr>
            <p:cNvSpPr/>
            <p:nvPr userDrawn="1"/>
          </p:nvSpPr>
          <p:spPr>
            <a:xfrm>
              <a:off x="7189206" y="5100465"/>
              <a:ext cx="1581609" cy="1732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8549737-88D2-4913-B2E8-5FB149950373}"/>
                </a:ext>
              </a:extLst>
            </p:cNvPr>
            <p:cNvSpPr/>
            <p:nvPr userDrawn="1"/>
          </p:nvSpPr>
          <p:spPr>
            <a:xfrm>
              <a:off x="7189206" y="4916451"/>
              <a:ext cx="1581609" cy="1732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48BC6BD-E231-4227-A7FA-5E98E640D9C0}"/>
                </a:ext>
              </a:extLst>
            </p:cNvPr>
            <p:cNvSpPr/>
            <p:nvPr userDrawn="1"/>
          </p:nvSpPr>
          <p:spPr>
            <a:xfrm>
              <a:off x="7189206" y="5878994"/>
              <a:ext cx="1581609" cy="17326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45A880A-4CE2-4507-B26D-5802BEA85EBA}"/>
                </a:ext>
              </a:extLst>
            </p:cNvPr>
            <p:cNvSpPr/>
            <p:nvPr userDrawn="1"/>
          </p:nvSpPr>
          <p:spPr>
            <a:xfrm>
              <a:off x="7189206" y="5694980"/>
              <a:ext cx="1581609" cy="17326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23FF82FA-FD09-4691-89C5-490F916B1250}"/>
                </a:ext>
              </a:extLst>
            </p:cNvPr>
            <p:cNvGrpSpPr/>
            <p:nvPr userDrawn="1"/>
          </p:nvGrpSpPr>
          <p:grpSpPr>
            <a:xfrm>
              <a:off x="6705897" y="2958466"/>
              <a:ext cx="429187" cy="736057"/>
              <a:chOff x="11046259" y="4635800"/>
              <a:chExt cx="686094" cy="1176655"/>
            </a:xfrm>
          </p:grpSpPr>
          <p:sp>
            <p:nvSpPr>
              <p:cNvPr id="53" name="object 42">
                <a:extLst>
                  <a:ext uri="{FF2B5EF4-FFF2-40B4-BE49-F238E27FC236}">
                    <a16:creationId xmlns:a16="http://schemas.microsoft.com/office/drawing/2014/main" id="{AD4F50FC-6C78-403D-92E6-1BD87D460C39}"/>
                  </a:ext>
                </a:extLst>
              </p:cNvPr>
              <p:cNvSpPr/>
              <p:nvPr/>
            </p:nvSpPr>
            <p:spPr>
              <a:xfrm>
                <a:off x="11388818" y="4635800"/>
                <a:ext cx="343535" cy="1176655"/>
              </a:xfrm>
              <a:custGeom>
                <a:avLst/>
                <a:gdLst/>
                <a:ahLst/>
                <a:cxnLst/>
                <a:rect l="l" t="t" r="r" b="b"/>
                <a:pathLst>
                  <a:path w="343534" h="1176654">
                    <a:moveTo>
                      <a:pt x="343047" y="0"/>
                    </a:moveTo>
                    <a:lnTo>
                      <a:pt x="0" y="0"/>
                    </a:lnTo>
                    <a:lnTo>
                      <a:pt x="0" y="1176058"/>
                    </a:lnTo>
                    <a:lnTo>
                      <a:pt x="343047" y="1176058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" name="object 43">
                <a:extLst>
                  <a:ext uri="{FF2B5EF4-FFF2-40B4-BE49-F238E27FC236}">
                    <a16:creationId xmlns:a16="http://schemas.microsoft.com/office/drawing/2014/main" id="{41B761BA-B7EF-450A-9EFC-F496DF9C87D5}"/>
                  </a:ext>
                </a:extLst>
              </p:cNvPr>
              <p:cNvSpPr/>
              <p:nvPr/>
            </p:nvSpPr>
            <p:spPr>
              <a:xfrm>
                <a:off x="11389739" y="4929752"/>
                <a:ext cx="342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342265">
                    <a:moveTo>
                      <a:pt x="342125" y="0"/>
                    </a:moveTo>
                    <a:lnTo>
                      <a:pt x="0" y="0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5" name="object 44">
                <a:extLst>
                  <a:ext uri="{FF2B5EF4-FFF2-40B4-BE49-F238E27FC236}">
                    <a16:creationId xmlns:a16="http://schemas.microsoft.com/office/drawing/2014/main" id="{0BDF761F-EF1F-400B-BDAF-72D892321C94}"/>
                  </a:ext>
                </a:extLst>
              </p:cNvPr>
              <p:cNvSpPr/>
              <p:nvPr/>
            </p:nvSpPr>
            <p:spPr>
              <a:xfrm>
                <a:off x="11046259" y="5223836"/>
                <a:ext cx="342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342265">
                    <a:moveTo>
                      <a:pt x="342125" y="0"/>
                    </a:moveTo>
                    <a:lnTo>
                      <a:pt x="0" y="0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6" name="object 49">
                <a:extLst>
                  <a:ext uri="{FF2B5EF4-FFF2-40B4-BE49-F238E27FC236}">
                    <a16:creationId xmlns:a16="http://schemas.microsoft.com/office/drawing/2014/main" id="{F1A0AA26-6DFC-4924-B3FE-8C1D86A166B9}"/>
                  </a:ext>
                </a:extLst>
              </p:cNvPr>
              <p:cNvSpPr/>
              <p:nvPr/>
            </p:nvSpPr>
            <p:spPr>
              <a:xfrm>
                <a:off x="11389739" y="5223714"/>
                <a:ext cx="342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342265">
                    <a:moveTo>
                      <a:pt x="342125" y="0"/>
                    </a:moveTo>
                    <a:lnTo>
                      <a:pt x="0" y="0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7" name="object 52">
                <a:extLst>
                  <a:ext uri="{FF2B5EF4-FFF2-40B4-BE49-F238E27FC236}">
                    <a16:creationId xmlns:a16="http://schemas.microsoft.com/office/drawing/2014/main" id="{4E41B1CE-4A6D-42BD-AF80-B294E828C288}"/>
                  </a:ext>
                </a:extLst>
              </p:cNvPr>
              <p:cNvSpPr/>
              <p:nvPr/>
            </p:nvSpPr>
            <p:spPr>
              <a:xfrm>
                <a:off x="11389739" y="5517665"/>
                <a:ext cx="342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342265">
                    <a:moveTo>
                      <a:pt x="342125" y="0"/>
                    </a:moveTo>
                    <a:lnTo>
                      <a:pt x="0" y="0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7B4A28E-41FF-4CEF-B097-1C3717800D21}"/>
                </a:ext>
              </a:extLst>
            </p:cNvPr>
            <p:cNvGrpSpPr/>
            <p:nvPr userDrawn="1"/>
          </p:nvGrpSpPr>
          <p:grpSpPr>
            <a:xfrm>
              <a:off x="6705897" y="3895783"/>
              <a:ext cx="435966" cy="560460"/>
              <a:chOff x="11046259" y="6173067"/>
              <a:chExt cx="686094" cy="882015"/>
            </a:xfrm>
          </p:grpSpPr>
          <p:sp>
            <p:nvSpPr>
              <p:cNvPr id="49" name="object 46">
                <a:extLst>
                  <a:ext uri="{FF2B5EF4-FFF2-40B4-BE49-F238E27FC236}">
                    <a16:creationId xmlns:a16="http://schemas.microsoft.com/office/drawing/2014/main" id="{3C1293A9-CACB-4E58-A234-FF67C5D5406D}"/>
                  </a:ext>
                </a:extLst>
              </p:cNvPr>
              <p:cNvSpPr/>
              <p:nvPr/>
            </p:nvSpPr>
            <p:spPr>
              <a:xfrm>
                <a:off x="11388818" y="6173067"/>
                <a:ext cx="343535" cy="882015"/>
              </a:xfrm>
              <a:custGeom>
                <a:avLst/>
                <a:gdLst/>
                <a:ahLst/>
                <a:cxnLst/>
                <a:rect l="l" t="t" r="r" b="b"/>
                <a:pathLst>
                  <a:path w="343534" h="882015">
                    <a:moveTo>
                      <a:pt x="343047" y="0"/>
                    </a:moveTo>
                    <a:lnTo>
                      <a:pt x="0" y="0"/>
                    </a:lnTo>
                    <a:lnTo>
                      <a:pt x="0" y="881983"/>
                    </a:lnTo>
                    <a:lnTo>
                      <a:pt x="343047" y="881983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" name="object 47">
                <a:extLst>
                  <a:ext uri="{FF2B5EF4-FFF2-40B4-BE49-F238E27FC236}">
                    <a16:creationId xmlns:a16="http://schemas.microsoft.com/office/drawing/2014/main" id="{79F2C5CE-538A-459E-A14C-BAFF3C62557A}"/>
                  </a:ext>
                </a:extLst>
              </p:cNvPr>
              <p:cNvSpPr/>
              <p:nvPr/>
            </p:nvSpPr>
            <p:spPr>
              <a:xfrm>
                <a:off x="11389739" y="6467029"/>
                <a:ext cx="342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342265">
                    <a:moveTo>
                      <a:pt x="342125" y="0"/>
                    </a:moveTo>
                    <a:lnTo>
                      <a:pt x="0" y="0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" name="object 48">
                <a:extLst>
                  <a:ext uri="{FF2B5EF4-FFF2-40B4-BE49-F238E27FC236}">
                    <a16:creationId xmlns:a16="http://schemas.microsoft.com/office/drawing/2014/main" id="{ED0316DD-B6CA-445C-ABF7-15AC14E5E95A}"/>
                  </a:ext>
                </a:extLst>
              </p:cNvPr>
              <p:cNvSpPr/>
              <p:nvPr/>
            </p:nvSpPr>
            <p:spPr>
              <a:xfrm>
                <a:off x="11046259" y="6614071"/>
                <a:ext cx="342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342265">
                    <a:moveTo>
                      <a:pt x="342125" y="0"/>
                    </a:moveTo>
                    <a:lnTo>
                      <a:pt x="0" y="0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" name="object 50">
                <a:extLst>
                  <a:ext uri="{FF2B5EF4-FFF2-40B4-BE49-F238E27FC236}">
                    <a16:creationId xmlns:a16="http://schemas.microsoft.com/office/drawing/2014/main" id="{C828BD15-C5FB-4EE7-8AD5-88B38D204150}"/>
                  </a:ext>
                </a:extLst>
              </p:cNvPr>
              <p:cNvSpPr/>
              <p:nvPr/>
            </p:nvSpPr>
            <p:spPr>
              <a:xfrm>
                <a:off x="11389739" y="6760981"/>
                <a:ext cx="342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342265">
                    <a:moveTo>
                      <a:pt x="342125" y="0"/>
                    </a:moveTo>
                    <a:lnTo>
                      <a:pt x="0" y="0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559ABA7C-2785-4294-A520-8B4D33D4810F}"/>
                </a:ext>
              </a:extLst>
            </p:cNvPr>
            <p:cNvGrpSpPr/>
            <p:nvPr userDrawn="1"/>
          </p:nvGrpSpPr>
          <p:grpSpPr>
            <a:xfrm>
              <a:off x="6705897" y="4812668"/>
              <a:ext cx="429187" cy="736057"/>
              <a:chOff x="11046259" y="4635800"/>
              <a:chExt cx="686094" cy="1176655"/>
            </a:xfrm>
          </p:grpSpPr>
          <p:sp>
            <p:nvSpPr>
              <p:cNvPr id="44" name="object 42">
                <a:extLst>
                  <a:ext uri="{FF2B5EF4-FFF2-40B4-BE49-F238E27FC236}">
                    <a16:creationId xmlns:a16="http://schemas.microsoft.com/office/drawing/2014/main" id="{EB02CC0C-E15D-4705-844F-775A3402C6B5}"/>
                  </a:ext>
                </a:extLst>
              </p:cNvPr>
              <p:cNvSpPr/>
              <p:nvPr/>
            </p:nvSpPr>
            <p:spPr>
              <a:xfrm>
                <a:off x="11388818" y="4635800"/>
                <a:ext cx="343535" cy="1176655"/>
              </a:xfrm>
              <a:custGeom>
                <a:avLst/>
                <a:gdLst/>
                <a:ahLst/>
                <a:cxnLst/>
                <a:rect l="l" t="t" r="r" b="b"/>
                <a:pathLst>
                  <a:path w="343534" h="1176654">
                    <a:moveTo>
                      <a:pt x="343047" y="0"/>
                    </a:moveTo>
                    <a:lnTo>
                      <a:pt x="0" y="0"/>
                    </a:lnTo>
                    <a:lnTo>
                      <a:pt x="0" y="1176058"/>
                    </a:lnTo>
                    <a:lnTo>
                      <a:pt x="343047" y="1176058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" name="object 43">
                <a:extLst>
                  <a:ext uri="{FF2B5EF4-FFF2-40B4-BE49-F238E27FC236}">
                    <a16:creationId xmlns:a16="http://schemas.microsoft.com/office/drawing/2014/main" id="{80245BD4-63D5-4628-A93F-791FCEBA76E2}"/>
                  </a:ext>
                </a:extLst>
              </p:cNvPr>
              <p:cNvSpPr/>
              <p:nvPr/>
            </p:nvSpPr>
            <p:spPr>
              <a:xfrm>
                <a:off x="11389739" y="4929752"/>
                <a:ext cx="342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342265">
                    <a:moveTo>
                      <a:pt x="342125" y="0"/>
                    </a:moveTo>
                    <a:lnTo>
                      <a:pt x="0" y="0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" name="object 44">
                <a:extLst>
                  <a:ext uri="{FF2B5EF4-FFF2-40B4-BE49-F238E27FC236}">
                    <a16:creationId xmlns:a16="http://schemas.microsoft.com/office/drawing/2014/main" id="{F6BB1ABC-23A1-4B7D-82DE-3DA377E6AE75}"/>
                  </a:ext>
                </a:extLst>
              </p:cNvPr>
              <p:cNvSpPr/>
              <p:nvPr/>
            </p:nvSpPr>
            <p:spPr>
              <a:xfrm>
                <a:off x="11046259" y="5223836"/>
                <a:ext cx="342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342265">
                    <a:moveTo>
                      <a:pt x="342125" y="0"/>
                    </a:moveTo>
                    <a:lnTo>
                      <a:pt x="0" y="0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" name="object 49">
                <a:extLst>
                  <a:ext uri="{FF2B5EF4-FFF2-40B4-BE49-F238E27FC236}">
                    <a16:creationId xmlns:a16="http://schemas.microsoft.com/office/drawing/2014/main" id="{DD7F16A0-87DB-4A1D-81E6-C9BA6BED686D}"/>
                  </a:ext>
                </a:extLst>
              </p:cNvPr>
              <p:cNvSpPr/>
              <p:nvPr/>
            </p:nvSpPr>
            <p:spPr>
              <a:xfrm>
                <a:off x="11389739" y="5223714"/>
                <a:ext cx="342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342265">
                    <a:moveTo>
                      <a:pt x="342125" y="0"/>
                    </a:moveTo>
                    <a:lnTo>
                      <a:pt x="0" y="0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" name="object 52">
                <a:extLst>
                  <a:ext uri="{FF2B5EF4-FFF2-40B4-BE49-F238E27FC236}">
                    <a16:creationId xmlns:a16="http://schemas.microsoft.com/office/drawing/2014/main" id="{4D55BFC2-1EBA-4EF2-9FE5-CF64DDCF7685}"/>
                  </a:ext>
                </a:extLst>
              </p:cNvPr>
              <p:cNvSpPr/>
              <p:nvPr/>
            </p:nvSpPr>
            <p:spPr>
              <a:xfrm>
                <a:off x="11389739" y="5517665"/>
                <a:ext cx="342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342265">
                    <a:moveTo>
                      <a:pt x="342125" y="0"/>
                    </a:moveTo>
                    <a:lnTo>
                      <a:pt x="0" y="0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4E12985B-4BA0-4A99-9944-7877F6227557}"/>
                </a:ext>
              </a:extLst>
            </p:cNvPr>
            <p:cNvGrpSpPr/>
            <p:nvPr userDrawn="1"/>
          </p:nvGrpSpPr>
          <p:grpSpPr>
            <a:xfrm>
              <a:off x="6705896" y="5783203"/>
              <a:ext cx="435745" cy="186726"/>
              <a:chOff x="9293659" y="6012696"/>
              <a:chExt cx="686094" cy="294005"/>
            </a:xfrm>
          </p:grpSpPr>
          <p:sp>
            <p:nvSpPr>
              <p:cNvPr id="42" name="object 14">
                <a:extLst>
                  <a:ext uri="{FF2B5EF4-FFF2-40B4-BE49-F238E27FC236}">
                    <a16:creationId xmlns:a16="http://schemas.microsoft.com/office/drawing/2014/main" id="{C9F87C3D-4ED6-4C82-92FF-1962C56724A3}"/>
                  </a:ext>
                </a:extLst>
              </p:cNvPr>
              <p:cNvSpPr/>
              <p:nvPr/>
            </p:nvSpPr>
            <p:spPr>
              <a:xfrm>
                <a:off x="9636218" y="6012696"/>
                <a:ext cx="343535" cy="294005"/>
              </a:xfrm>
              <a:custGeom>
                <a:avLst/>
                <a:gdLst/>
                <a:ahLst/>
                <a:cxnLst/>
                <a:rect l="l" t="t" r="r" b="b"/>
                <a:pathLst>
                  <a:path w="343534" h="294004">
                    <a:moveTo>
                      <a:pt x="343047" y="0"/>
                    </a:moveTo>
                    <a:lnTo>
                      <a:pt x="0" y="0"/>
                    </a:lnTo>
                    <a:lnTo>
                      <a:pt x="0" y="294001"/>
                    </a:lnTo>
                    <a:lnTo>
                      <a:pt x="343047" y="294001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" name="object 15">
                <a:extLst>
                  <a:ext uri="{FF2B5EF4-FFF2-40B4-BE49-F238E27FC236}">
                    <a16:creationId xmlns:a16="http://schemas.microsoft.com/office/drawing/2014/main" id="{D0FD4176-4253-4F48-9A21-EBCCAE3FFF9C}"/>
                  </a:ext>
                </a:extLst>
              </p:cNvPr>
              <p:cNvSpPr/>
              <p:nvPr/>
            </p:nvSpPr>
            <p:spPr>
              <a:xfrm>
                <a:off x="9293659" y="6159707"/>
                <a:ext cx="3422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342265">
                    <a:moveTo>
                      <a:pt x="342125" y="0"/>
                    </a:moveTo>
                    <a:lnTo>
                      <a:pt x="0" y="0"/>
                    </a:lnTo>
                  </a:path>
                </a:pathLst>
              </a:custGeom>
              <a:ln w="9528">
                <a:solidFill>
                  <a:schemeClr val="bg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1C2E4954-3A93-4A9F-8EDB-F438631D103B}"/>
              </a:ext>
            </a:extLst>
          </p:cNvPr>
          <p:cNvGrpSpPr/>
          <p:nvPr userDrawn="1"/>
        </p:nvGrpSpPr>
        <p:grpSpPr>
          <a:xfrm>
            <a:off x="6004775" y="1485870"/>
            <a:ext cx="5558259" cy="4132939"/>
            <a:chOff x="2247759" y="1703164"/>
            <a:chExt cx="6965895" cy="4132939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82641AF-6E72-4DA0-B286-ED388A3990F7}"/>
                </a:ext>
              </a:extLst>
            </p:cNvPr>
            <p:cNvSpPr/>
            <p:nvPr userDrawn="1"/>
          </p:nvSpPr>
          <p:spPr>
            <a:xfrm>
              <a:off x="2247760" y="1703164"/>
              <a:ext cx="1477480" cy="83683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en-AU" sz="1150" dirty="0">
                <a:solidFill>
                  <a:schemeClr val="tx1"/>
                </a:solidFill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B40ADBD0-B7E7-49DF-BB2A-0508E4FEA188}"/>
                </a:ext>
              </a:extLst>
            </p:cNvPr>
            <p:cNvGrpSpPr/>
            <p:nvPr userDrawn="1"/>
          </p:nvGrpSpPr>
          <p:grpSpPr>
            <a:xfrm>
              <a:off x="3725240" y="1729636"/>
              <a:ext cx="5488414" cy="808878"/>
              <a:chOff x="3566971" y="1729636"/>
              <a:chExt cx="5215080" cy="808878"/>
            </a:xfrm>
          </p:grpSpPr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A533E918-93AD-4462-9A4A-77490459D867}"/>
                  </a:ext>
                </a:extLst>
              </p:cNvPr>
              <p:cNvGrpSpPr/>
              <p:nvPr/>
            </p:nvGrpSpPr>
            <p:grpSpPr>
              <a:xfrm>
                <a:off x="3566971" y="1882662"/>
                <a:ext cx="329530" cy="533858"/>
                <a:chOff x="6910901" y="5065383"/>
                <a:chExt cx="639618" cy="533858"/>
              </a:xfrm>
            </p:grpSpPr>
            <p:sp>
              <p:nvSpPr>
                <p:cNvPr id="101" name="object 46">
                  <a:extLst>
                    <a:ext uri="{FF2B5EF4-FFF2-40B4-BE49-F238E27FC236}">
                      <a16:creationId xmlns:a16="http://schemas.microsoft.com/office/drawing/2014/main" id="{E3835009-0833-49F9-87DD-A38111B90AD7}"/>
                    </a:ext>
                  </a:extLst>
                </p:cNvPr>
                <p:cNvSpPr/>
                <p:nvPr/>
              </p:nvSpPr>
              <p:spPr>
                <a:xfrm>
                  <a:off x="7230255" y="5065383"/>
                  <a:ext cx="320264" cy="533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534" h="882015">
                      <a:moveTo>
                        <a:pt x="343047" y="0"/>
                      </a:moveTo>
                      <a:lnTo>
                        <a:pt x="0" y="0"/>
                      </a:lnTo>
                      <a:lnTo>
                        <a:pt x="0" y="881983"/>
                      </a:lnTo>
                      <a:lnTo>
                        <a:pt x="343047" y="881983"/>
                      </a:lnTo>
                    </a:path>
                  </a:pathLst>
                </a:custGeom>
                <a:ln w="9528">
                  <a:solidFill>
                    <a:schemeClr val="bg2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sp>
              <p:nvSpPr>
                <p:cNvPr id="102" name="object 48">
                  <a:extLst>
                    <a:ext uri="{FF2B5EF4-FFF2-40B4-BE49-F238E27FC236}">
                      <a16:creationId xmlns:a16="http://schemas.microsoft.com/office/drawing/2014/main" id="{FD295C87-518E-43BA-8466-11EF07110887}"/>
                    </a:ext>
                  </a:extLst>
                </p:cNvPr>
                <p:cNvSpPr/>
                <p:nvPr/>
              </p:nvSpPr>
              <p:spPr>
                <a:xfrm flipV="1">
                  <a:off x="6910901" y="5271086"/>
                  <a:ext cx="639618" cy="45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265">
                      <a:moveTo>
                        <a:pt x="342125" y="0"/>
                      </a:moveTo>
                      <a:lnTo>
                        <a:pt x="0" y="0"/>
                      </a:lnTo>
                    </a:path>
                  </a:pathLst>
                </a:custGeom>
                <a:ln w="9528">
                  <a:solidFill>
                    <a:schemeClr val="bg2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3865AE8F-4611-48B9-B45C-B2C6F9AA9ACA}"/>
                  </a:ext>
                </a:extLst>
              </p:cNvPr>
              <p:cNvSpPr/>
              <p:nvPr/>
            </p:nvSpPr>
            <p:spPr>
              <a:xfrm>
                <a:off x="3920172" y="2008422"/>
                <a:ext cx="4861879" cy="25181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AU" sz="11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79EEA92A-5939-4382-B164-2E0F0D7E5F89}"/>
                  </a:ext>
                </a:extLst>
              </p:cNvPr>
              <p:cNvSpPr/>
              <p:nvPr/>
            </p:nvSpPr>
            <p:spPr>
              <a:xfrm>
                <a:off x="3920172" y="2286704"/>
                <a:ext cx="4861879" cy="25181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AU" sz="11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53365C3E-ED35-43FD-8FDB-1EAFE4B9C952}"/>
                  </a:ext>
                </a:extLst>
              </p:cNvPr>
              <p:cNvSpPr/>
              <p:nvPr/>
            </p:nvSpPr>
            <p:spPr>
              <a:xfrm>
                <a:off x="3920171" y="1729636"/>
                <a:ext cx="4861879" cy="25181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AU" sz="115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6DF71D54-1EC6-47A1-9DD6-0957CC2A96D8}"/>
                </a:ext>
              </a:extLst>
            </p:cNvPr>
            <p:cNvSpPr/>
            <p:nvPr userDrawn="1"/>
          </p:nvSpPr>
          <p:spPr>
            <a:xfrm>
              <a:off x="2247759" y="5041447"/>
              <a:ext cx="1475486" cy="79465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en-AU" sz="1150" dirty="0">
                <a:solidFill>
                  <a:schemeClr val="bg1"/>
                </a:solidFill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403486DC-A637-4DC7-A8C8-CEC1F54B2BF7}"/>
                </a:ext>
              </a:extLst>
            </p:cNvPr>
            <p:cNvSpPr/>
            <p:nvPr userDrawn="1"/>
          </p:nvSpPr>
          <p:spPr>
            <a:xfrm>
              <a:off x="2247760" y="3702972"/>
              <a:ext cx="1475486" cy="116204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en-AU" sz="1150" dirty="0">
                <a:solidFill>
                  <a:schemeClr val="tx1"/>
                </a:solidFill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35DE5944-E312-4073-9188-D4132554687B}"/>
                </a:ext>
              </a:extLst>
            </p:cNvPr>
            <p:cNvSpPr/>
            <p:nvPr userDrawn="1"/>
          </p:nvSpPr>
          <p:spPr>
            <a:xfrm>
              <a:off x="2247759" y="2713842"/>
              <a:ext cx="1476071" cy="8127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en-AU" sz="1150" dirty="0">
                <a:solidFill>
                  <a:schemeClr val="bg1"/>
                </a:solidFill>
              </a:endParaRPr>
            </a:p>
          </p:txBody>
        </p: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73F6F124-5693-45DD-A964-452B8042BBF9}"/>
                </a:ext>
              </a:extLst>
            </p:cNvPr>
            <p:cNvGrpSpPr/>
            <p:nvPr userDrawn="1"/>
          </p:nvGrpSpPr>
          <p:grpSpPr>
            <a:xfrm>
              <a:off x="3725240" y="2658594"/>
              <a:ext cx="5488414" cy="945458"/>
              <a:chOff x="3566971" y="2668638"/>
              <a:chExt cx="5215080" cy="945458"/>
            </a:xfrm>
          </p:grpSpPr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804191F6-55D0-4BB9-8825-C700E1C4E505}"/>
                  </a:ext>
                </a:extLst>
              </p:cNvPr>
              <p:cNvGrpSpPr/>
              <p:nvPr/>
            </p:nvGrpSpPr>
            <p:grpSpPr>
              <a:xfrm>
                <a:off x="3566971" y="2826269"/>
                <a:ext cx="329530" cy="647700"/>
                <a:chOff x="6910901" y="4999953"/>
                <a:chExt cx="639618" cy="647700"/>
              </a:xfrm>
            </p:grpSpPr>
            <p:sp>
              <p:nvSpPr>
                <p:cNvPr id="95" name="object 46">
                  <a:extLst>
                    <a:ext uri="{FF2B5EF4-FFF2-40B4-BE49-F238E27FC236}">
                      <a16:creationId xmlns:a16="http://schemas.microsoft.com/office/drawing/2014/main" id="{315DB08C-AA47-4D72-9E77-C40E4768192F}"/>
                    </a:ext>
                  </a:extLst>
                </p:cNvPr>
                <p:cNvSpPr/>
                <p:nvPr/>
              </p:nvSpPr>
              <p:spPr>
                <a:xfrm>
                  <a:off x="7230255" y="4999953"/>
                  <a:ext cx="320264" cy="64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534" h="882015">
                      <a:moveTo>
                        <a:pt x="343047" y="0"/>
                      </a:moveTo>
                      <a:lnTo>
                        <a:pt x="0" y="0"/>
                      </a:lnTo>
                      <a:lnTo>
                        <a:pt x="0" y="881983"/>
                      </a:lnTo>
                      <a:lnTo>
                        <a:pt x="343047" y="881983"/>
                      </a:lnTo>
                    </a:path>
                  </a:pathLst>
                </a:custGeom>
                <a:ln w="9528">
                  <a:solidFill>
                    <a:schemeClr val="bg2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sp>
              <p:nvSpPr>
                <p:cNvPr id="96" name="object 48">
                  <a:extLst>
                    <a:ext uri="{FF2B5EF4-FFF2-40B4-BE49-F238E27FC236}">
                      <a16:creationId xmlns:a16="http://schemas.microsoft.com/office/drawing/2014/main" id="{0FA2B1E8-1A05-43A1-8638-FEB18A008853}"/>
                    </a:ext>
                  </a:extLst>
                </p:cNvPr>
                <p:cNvSpPr/>
                <p:nvPr/>
              </p:nvSpPr>
              <p:spPr>
                <a:xfrm flipV="1">
                  <a:off x="6910901" y="5271086"/>
                  <a:ext cx="639618" cy="45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265">
                      <a:moveTo>
                        <a:pt x="342125" y="0"/>
                      </a:moveTo>
                      <a:lnTo>
                        <a:pt x="0" y="0"/>
                      </a:lnTo>
                    </a:path>
                  </a:pathLst>
                </a:custGeom>
                <a:ln w="9528">
                  <a:solidFill>
                    <a:schemeClr val="bg2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5CFF83F2-1335-412B-9739-5867210A3F3F}"/>
                  </a:ext>
                </a:extLst>
              </p:cNvPr>
              <p:cNvSpPr/>
              <p:nvPr/>
            </p:nvSpPr>
            <p:spPr>
              <a:xfrm>
                <a:off x="3920172" y="2940439"/>
                <a:ext cx="4861879" cy="395375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AU" sz="11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E4FB198F-7646-40CB-8054-9B494EFC3B80}"/>
                  </a:ext>
                </a:extLst>
              </p:cNvPr>
              <p:cNvSpPr/>
              <p:nvPr/>
            </p:nvSpPr>
            <p:spPr>
              <a:xfrm>
                <a:off x="3920172" y="3362286"/>
                <a:ext cx="4861879" cy="25181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AU" sz="11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F7B08F73-BF84-4BEB-9E4A-5E99722E8A0D}"/>
                  </a:ext>
                </a:extLst>
              </p:cNvPr>
              <p:cNvSpPr/>
              <p:nvPr/>
            </p:nvSpPr>
            <p:spPr>
              <a:xfrm>
                <a:off x="3920170" y="2668638"/>
                <a:ext cx="4861879" cy="25181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AU" sz="115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4AFEEF28-405A-4E2D-983B-3343B8A27D9B}"/>
                </a:ext>
              </a:extLst>
            </p:cNvPr>
            <p:cNvGrpSpPr/>
            <p:nvPr userDrawn="1"/>
          </p:nvGrpSpPr>
          <p:grpSpPr>
            <a:xfrm>
              <a:off x="3725240" y="5001810"/>
              <a:ext cx="5488414" cy="808878"/>
              <a:chOff x="3566971" y="5001810"/>
              <a:chExt cx="5215080" cy="808878"/>
            </a:xfrm>
          </p:grpSpPr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DB999250-1F05-4966-BCE6-E5916B9F9E81}"/>
                  </a:ext>
                </a:extLst>
              </p:cNvPr>
              <p:cNvGrpSpPr/>
              <p:nvPr/>
            </p:nvGrpSpPr>
            <p:grpSpPr>
              <a:xfrm>
                <a:off x="3566971" y="5154836"/>
                <a:ext cx="329530" cy="533858"/>
                <a:chOff x="6910901" y="5065383"/>
                <a:chExt cx="639618" cy="533858"/>
              </a:xfrm>
            </p:grpSpPr>
            <p:sp>
              <p:nvSpPr>
                <p:cNvPr id="89" name="object 46">
                  <a:extLst>
                    <a:ext uri="{FF2B5EF4-FFF2-40B4-BE49-F238E27FC236}">
                      <a16:creationId xmlns:a16="http://schemas.microsoft.com/office/drawing/2014/main" id="{57F580F3-0E08-46D0-AFDD-C0F0C5701521}"/>
                    </a:ext>
                  </a:extLst>
                </p:cNvPr>
                <p:cNvSpPr/>
                <p:nvPr/>
              </p:nvSpPr>
              <p:spPr>
                <a:xfrm>
                  <a:off x="7230255" y="5065383"/>
                  <a:ext cx="320264" cy="533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534" h="882015">
                      <a:moveTo>
                        <a:pt x="343047" y="0"/>
                      </a:moveTo>
                      <a:lnTo>
                        <a:pt x="0" y="0"/>
                      </a:lnTo>
                      <a:lnTo>
                        <a:pt x="0" y="881983"/>
                      </a:lnTo>
                      <a:lnTo>
                        <a:pt x="343047" y="881983"/>
                      </a:lnTo>
                    </a:path>
                  </a:pathLst>
                </a:custGeom>
                <a:ln w="9528">
                  <a:solidFill>
                    <a:schemeClr val="bg2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sp>
              <p:nvSpPr>
                <p:cNvPr id="90" name="object 48">
                  <a:extLst>
                    <a:ext uri="{FF2B5EF4-FFF2-40B4-BE49-F238E27FC236}">
                      <a16:creationId xmlns:a16="http://schemas.microsoft.com/office/drawing/2014/main" id="{506AF33C-E80B-4849-BFB1-E78787F9B5A9}"/>
                    </a:ext>
                  </a:extLst>
                </p:cNvPr>
                <p:cNvSpPr/>
                <p:nvPr/>
              </p:nvSpPr>
              <p:spPr>
                <a:xfrm flipV="1">
                  <a:off x="6910901" y="5271086"/>
                  <a:ext cx="639618" cy="45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265">
                      <a:moveTo>
                        <a:pt x="342125" y="0"/>
                      </a:moveTo>
                      <a:lnTo>
                        <a:pt x="0" y="0"/>
                      </a:lnTo>
                    </a:path>
                  </a:pathLst>
                </a:custGeom>
                <a:ln w="9528">
                  <a:solidFill>
                    <a:schemeClr val="bg2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867C9180-F436-4C00-B712-9658529E5806}"/>
                  </a:ext>
                </a:extLst>
              </p:cNvPr>
              <p:cNvSpPr/>
              <p:nvPr/>
            </p:nvSpPr>
            <p:spPr>
              <a:xfrm>
                <a:off x="3920172" y="5280596"/>
                <a:ext cx="4861879" cy="25181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AU" sz="11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508F1E5A-CEF1-4D5A-A10A-28EA5AFB030B}"/>
                  </a:ext>
                </a:extLst>
              </p:cNvPr>
              <p:cNvSpPr/>
              <p:nvPr/>
            </p:nvSpPr>
            <p:spPr>
              <a:xfrm>
                <a:off x="3920172" y="5558878"/>
                <a:ext cx="4861879" cy="25181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AU" sz="11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1CF25F57-09CD-45BB-A485-CCF659D44163}"/>
                  </a:ext>
                </a:extLst>
              </p:cNvPr>
              <p:cNvSpPr/>
              <p:nvPr/>
            </p:nvSpPr>
            <p:spPr>
              <a:xfrm>
                <a:off x="3920171" y="5001810"/>
                <a:ext cx="4861879" cy="25181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AU" sz="115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4BC0B74B-9389-4A5B-B873-B459064CEB37}"/>
                </a:ext>
              </a:extLst>
            </p:cNvPr>
            <p:cNvGrpSpPr/>
            <p:nvPr userDrawn="1"/>
          </p:nvGrpSpPr>
          <p:grpSpPr>
            <a:xfrm>
              <a:off x="3725240" y="3727622"/>
              <a:ext cx="5488414" cy="1084072"/>
              <a:chOff x="3566971" y="3861866"/>
              <a:chExt cx="5215080" cy="1084072"/>
            </a:xfrm>
          </p:grpSpPr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B58ED310-8166-4B5B-8ADA-407A9B34A7A3}"/>
                  </a:ext>
                </a:extLst>
              </p:cNvPr>
              <p:cNvGrpSpPr/>
              <p:nvPr/>
            </p:nvGrpSpPr>
            <p:grpSpPr>
              <a:xfrm>
                <a:off x="3566971" y="4014892"/>
                <a:ext cx="329530" cy="533858"/>
                <a:chOff x="6910901" y="5065383"/>
                <a:chExt cx="639618" cy="533858"/>
              </a:xfrm>
            </p:grpSpPr>
            <p:sp>
              <p:nvSpPr>
                <p:cNvPr id="83" name="object 46">
                  <a:extLst>
                    <a:ext uri="{FF2B5EF4-FFF2-40B4-BE49-F238E27FC236}">
                      <a16:creationId xmlns:a16="http://schemas.microsoft.com/office/drawing/2014/main" id="{579E92FC-084D-4960-89A8-225FDF0158DA}"/>
                    </a:ext>
                  </a:extLst>
                </p:cNvPr>
                <p:cNvSpPr/>
                <p:nvPr/>
              </p:nvSpPr>
              <p:spPr>
                <a:xfrm>
                  <a:off x="7230255" y="5065383"/>
                  <a:ext cx="320264" cy="533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534" h="882015">
                      <a:moveTo>
                        <a:pt x="343047" y="0"/>
                      </a:moveTo>
                      <a:lnTo>
                        <a:pt x="0" y="0"/>
                      </a:lnTo>
                      <a:lnTo>
                        <a:pt x="0" y="881983"/>
                      </a:lnTo>
                      <a:lnTo>
                        <a:pt x="343047" y="881983"/>
                      </a:lnTo>
                    </a:path>
                  </a:pathLst>
                </a:custGeom>
                <a:ln w="9528">
                  <a:solidFill>
                    <a:schemeClr val="bg2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sp>
              <p:nvSpPr>
                <p:cNvPr id="84" name="object 48">
                  <a:extLst>
                    <a:ext uri="{FF2B5EF4-FFF2-40B4-BE49-F238E27FC236}">
                      <a16:creationId xmlns:a16="http://schemas.microsoft.com/office/drawing/2014/main" id="{FC5DF100-8FB1-4461-83FB-8B0A849FB10B}"/>
                    </a:ext>
                  </a:extLst>
                </p:cNvPr>
                <p:cNvSpPr/>
                <p:nvPr/>
              </p:nvSpPr>
              <p:spPr>
                <a:xfrm flipV="1">
                  <a:off x="6910901" y="5271086"/>
                  <a:ext cx="639618" cy="45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265">
                      <a:moveTo>
                        <a:pt x="342125" y="0"/>
                      </a:moveTo>
                      <a:lnTo>
                        <a:pt x="0" y="0"/>
                      </a:lnTo>
                    </a:path>
                  </a:pathLst>
                </a:custGeom>
                <a:ln w="9528">
                  <a:solidFill>
                    <a:schemeClr val="bg2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38924A9F-FF8C-4BF7-9B4C-D7ADBD59BDFF}"/>
                  </a:ext>
                </a:extLst>
              </p:cNvPr>
              <p:cNvSpPr/>
              <p:nvPr/>
            </p:nvSpPr>
            <p:spPr>
              <a:xfrm>
                <a:off x="3920172" y="4140652"/>
                <a:ext cx="4861879" cy="25181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AU" sz="11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34613200-5858-49FC-8C4F-C472619AB3B5}"/>
                  </a:ext>
                </a:extLst>
              </p:cNvPr>
              <p:cNvSpPr/>
              <p:nvPr/>
            </p:nvSpPr>
            <p:spPr>
              <a:xfrm>
                <a:off x="3920172" y="4418934"/>
                <a:ext cx="4861879" cy="25181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AU" sz="11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047A26E7-7917-4091-BFC4-0EC427A678C4}"/>
                  </a:ext>
                </a:extLst>
              </p:cNvPr>
              <p:cNvSpPr/>
              <p:nvPr/>
            </p:nvSpPr>
            <p:spPr>
              <a:xfrm>
                <a:off x="3920171" y="3861866"/>
                <a:ext cx="4861879" cy="25181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AU" sz="11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B32C6954-2C0D-4D6A-81A6-0BE5B240EF49}"/>
                  </a:ext>
                </a:extLst>
              </p:cNvPr>
              <p:cNvSpPr/>
              <p:nvPr/>
            </p:nvSpPr>
            <p:spPr>
              <a:xfrm>
                <a:off x="3920172" y="4694128"/>
                <a:ext cx="4861879" cy="25181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AU" sz="115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03" name="Footer Placeholder 4">
            <a:extLst>
              <a:ext uri="{FF2B5EF4-FFF2-40B4-BE49-F238E27FC236}">
                <a16:creationId xmlns:a16="http://schemas.microsoft.com/office/drawing/2014/main" id="{F921E08B-D798-4960-A9B1-5A2F55FC08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8830" y="6318250"/>
            <a:ext cx="937098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 algn="l">
              <a:buSzPct val="105000"/>
              <a:buFontTx/>
              <a:buNone/>
              <a:defRPr sz="1000" cap="all" baseline="0">
                <a:solidFill>
                  <a:schemeClr val="tx1"/>
                </a:solidFill>
              </a:defRPr>
            </a:lvl1pPr>
          </a:lstStyle>
          <a:p>
            <a:r>
              <a:rPr lang="en-AU"/>
              <a:t>SERVICES AUSTRALIA | RENT ASSISTANCE | Content correct as of April 2026</a:t>
            </a:r>
            <a:endParaRPr lang="en-AU" dirty="0"/>
          </a:p>
        </p:txBody>
      </p:sp>
      <p:sp>
        <p:nvSpPr>
          <p:cNvPr id="104" name="Slide Number Placeholder 5">
            <a:extLst>
              <a:ext uri="{FF2B5EF4-FFF2-40B4-BE49-F238E27FC236}">
                <a16:creationId xmlns:a16="http://schemas.microsoft.com/office/drawing/2014/main" id="{354BFFD3-239F-4D58-A56C-93D588CBBE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4831" y="6318250"/>
            <a:ext cx="9477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5E8911E-9DE7-463F-981B-F1795CC06C30}" type="slidenum">
              <a:rPr lang="en-AU" smtClean="0"/>
              <a:pPr/>
              <a:t>‹#›</a:t>
            </a:fld>
            <a:endParaRPr lang="en-AU" dirty="0"/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430252F6-6721-C3E8-F219-11CA817A9824}"/>
              </a:ext>
            </a:extLst>
          </p:cNvPr>
          <p:cNvCxnSpPr>
            <a:cxnSpLocks/>
          </p:cNvCxnSpPr>
          <p:nvPr userDrawn="1"/>
        </p:nvCxnSpPr>
        <p:spPr>
          <a:xfrm>
            <a:off x="608830" y="6318730"/>
            <a:ext cx="109637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81051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586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-end-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F335869A-5450-4E4B-9386-FDDC2C60BC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530" y="2796260"/>
            <a:ext cx="6869550" cy="104085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US" dirty="0"/>
              <a:t>Select object to edit Master title style</a:t>
            </a:r>
            <a:endParaRPr lang="en-AU" dirty="0"/>
          </a:p>
        </p:txBody>
      </p:sp>
      <p:sp>
        <p:nvSpPr>
          <p:cNvPr id="11" name="!!Signifier">
            <a:extLst>
              <a:ext uri="{FF2B5EF4-FFF2-40B4-BE49-F238E27FC236}">
                <a16:creationId xmlns:a16="http://schemas.microsoft.com/office/drawing/2014/main" id="{ACCA0034-4597-4AED-B81F-0D3467AB6544}"/>
              </a:ext>
            </a:extLst>
          </p:cNvPr>
          <p:cNvSpPr/>
          <p:nvPr userDrawn="1"/>
        </p:nvSpPr>
        <p:spPr>
          <a:xfrm>
            <a:off x="0" y="2796260"/>
            <a:ext cx="488450" cy="1040852"/>
          </a:xfrm>
          <a:custGeom>
            <a:avLst/>
            <a:gdLst/>
            <a:ahLst/>
            <a:cxnLst/>
            <a:rect l="l" t="t" r="r" b="b"/>
            <a:pathLst>
              <a:path w="1003935" h="2139315">
                <a:moveTo>
                  <a:pt x="0" y="0"/>
                </a:moveTo>
                <a:lnTo>
                  <a:pt x="0" y="780744"/>
                </a:lnTo>
                <a:lnTo>
                  <a:pt x="288929" y="1069693"/>
                </a:lnTo>
                <a:lnTo>
                  <a:pt x="0" y="1358622"/>
                </a:lnTo>
                <a:lnTo>
                  <a:pt x="0" y="2139213"/>
                </a:lnTo>
                <a:lnTo>
                  <a:pt x="959631" y="1179700"/>
                </a:lnTo>
                <a:lnTo>
                  <a:pt x="988797" y="1139322"/>
                </a:lnTo>
                <a:lnTo>
                  <a:pt x="1003381" y="1093506"/>
                </a:lnTo>
                <a:lnTo>
                  <a:pt x="1003382" y="1045877"/>
                </a:lnTo>
                <a:lnTo>
                  <a:pt x="988802" y="1000059"/>
                </a:lnTo>
                <a:lnTo>
                  <a:pt x="959641" y="9596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662" dirty="0"/>
          </a:p>
        </p:txBody>
      </p:sp>
    </p:spTree>
    <p:extLst>
      <p:ext uri="{BB962C8B-B14F-4D97-AF65-F5344CB8AC3E}">
        <p14:creationId xmlns:p14="http://schemas.microsoft.com/office/powerpoint/2010/main" val="186516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19000" decel="6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49 0.00023 L -2.08333E-6 4.07407E-6 " pathEditMode="relative" rAng="0" ptsTypes="AA">
                                      <p:cBhvr>
                                        <p:cTn id="6" dur="1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-title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F335869A-5450-4E4B-9386-FDDC2C60BC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8830" y="2736055"/>
            <a:ext cx="7479367" cy="107377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sz="3600" b="1">
                <a:latin typeface="+mj-lt"/>
              </a:defRPr>
            </a:lvl1pPr>
          </a:lstStyle>
          <a:p>
            <a:r>
              <a:rPr lang="en-US" dirty="0"/>
              <a:t>Select object to edit Master title style</a:t>
            </a:r>
            <a:endParaRPr lang="en-AU" dirty="0"/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EC725283-9927-407F-8276-E7FCF3986CA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8830" y="4030073"/>
            <a:ext cx="7479368" cy="213294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1800">
                <a:latin typeface="+mn-lt"/>
              </a:defRPr>
            </a:lvl1pPr>
            <a:lvl2pPr>
              <a:defRPr sz="16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Select object to edit Master text styles</a:t>
            </a:r>
          </a:p>
        </p:txBody>
      </p:sp>
      <p:sp>
        <p:nvSpPr>
          <p:cNvPr id="19" name="!!Signifier">
            <a:extLst>
              <a:ext uri="{FF2B5EF4-FFF2-40B4-BE49-F238E27FC236}">
                <a16:creationId xmlns:a16="http://schemas.microsoft.com/office/drawing/2014/main" id="{ACCA0034-4597-4AED-B81F-0D3467AB6544}"/>
              </a:ext>
            </a:extLst>
          </p:cNvPr>
          <p:cNvSpPr/>
          <p:nvPr userDrawn="1"/>
        </p:nvSpPr>
        <p:spPr>
          <a:xfrm>
            <a:off x="0" y="2426012"/>
            <a:ext cx="488450" cy="1040852"/>
          </a:xfrm>
          <a:custGeom>
            <a:avLst/>
            <a:gdLst/>
            <a:ahLst/>
            <a:cxnLst/>
            <a:rect l="l" t="t" r="r" b="b"/>
            <a:pathLst>
              <a:path w="1003935" h="2139315">
                <a:moveTo>
                  <a:pt x="0" y="0"/>
                </a:moveTo>
                <a:lnTo>
                  <a:pt x="0" y="780744"/>
                </a:lnTo>
                <a:lnTo>
                  <a:pt x="288929" y="1069693"/>
                </a:lnTo>
                <a:lnTo>
                  <a:pt x="0" y="1358622"/>
                </a:lnTo>
                <a:lnTo>
                  <a:pt x="0" y="2139213"/>
                </a:lnTo>
                <a:lnTo>
                  <a:pt x="959631" y="1179700"/>
                </a:lnTo>
                <a:lnTo>
                  <a:pt x="988797" y="1139322"/>
                </a:lnTo>
                <a:lnTo>
                  <a:pt x="1003381" y="1093506"/>
                </a:lnTo>
                <a:lnTo>
                  <a:pt x="1003382" y="1045877"/>
                </a:lnTo>
                <a:lnTo>
                  <a:pt x="988802" y="1000059"/>
                </a:lnTo>
                <a:lnTo>
                  <a:pt x="959641" y="9596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662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921E08B-D798-4960-A9B1-5A2F55FC08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8830" y="6318250"/>
            <a:ext cx="937098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 algn="l">
              <a:buSzPct val="105000"/>
              <a:buFontTx/>
              <a:buNone/>
              <a:defRPr sz="1000" cap="all" baseline="0">
                <a:solidFill>
                  <a:schemeClr val="tx1"/>
                </a:solidFill>
              </a:defRPr>
            </a:lvl1pPr>
          </a:lstStyle>
          <a:p>
            <a:r>
              <a:rPr lang="en-AU"/>
              <a:t>SERVICES AUSTRALIA | RENT ASSISTANCE | Content correct as of April 2026</a:t>
            </a:r>
            <a:endParaRPr lang="en-AU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54BFFD3-239F-4D58-A56C-93D588CBBE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4831" y="6318250"/>
            <a:ext cx="9477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5E8911E-9DE7-463F-981B-F1795CC06C30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1833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19000" decel="6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49 0.00023 L -2.08333E-6 3.7037E-7 " pathEditMode="relative" rAng="0" ptsTypes="AA">
                                      <p:cBhvr>
                                        <p:cTn id="6" dur="1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-title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335869A-5450-4E4B-9386-FDDC2C60BC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8830" y="970465"/>
            <a:ext cx="7176101" cy="472573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="1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US" dirty="0"/>
              <a:t>Select object to edit Master title style</a:t>
            </a:r>
            <a:endParaRPr lang="en-AU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921E08B-D798-4960-A9B1-5A2F55FC08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8830" y="6318250"/>
            <a:ext cx="937098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 algn="l">
              <a:buSzPct val="105000"/>
              <a:buFontTx/>
              <a:buNone/>
              <a:defRPr sz="1000" cap="all" baseline="0">
                <a:solidFill>
                  <a:schemeClr val="tx1"/>
                </a:solidFill>
              </a:defRPr>
            </a:lvl1pPr>
          </a:lstStyle>
          <a:p>
            <a:r>
              <a:rPr lang="en-AU"/>
              <a:t>SERVICES AUSTRALIA | RENT ASSISTANCE | Content correct as of April 2026</a:t>
            </a:r>
            <a:endParaRPr lang="en-AU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54BFFD3-239F-4D58-A56C-93D588CBBE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4831" y="6318250"/>
            <a:ext cx="9477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5E8911E-9DE7-463F-981B-F1795CC06C3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B37DF9BE-7AD1-A487-8045-56B8A73919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830" y="1571625"/>
            <a:ext cx="3405958" cy="453913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Select object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E4463BD-00FD-B1F5-4E33-43DB4841D7EF}"/>
              </a:ext>
            </a:extLst>
          </p:cNvPr>
          <p:cNvCxnSpPr/>
          <p:nvPr userDrawn="1"/>
        </p:nvCxnSpPr>
        <p:spPr>
          <a:xfrm>
            <a:off x="4190311" y="1571625"/>
            <a:ext cx="0" cy="4539140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0215EE4-65EA-2053-8431-D596FDF3538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78976" y="1571625"/>
            <a:ext cx="3405958" cy="453913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Select object to edit Master text styles</a:t>
            </a:r>
          </a:p>
        </p:txBody>
      </p:sp>
      <p:sp>
        <p:nvSpPr>
          <p:cNvPr id="2" name="!!Signifier">
            <a:extLst>
              <a:ext uri="{FF2B5EF4-FFF2-40B4-BE49-F238E27FC236}">
                <a16:creationId xmlns:a16="http://schemas.microsoft.com/office/drawing/2014/main" id="{54E40D6C-250A-4BF9-3531-CFBF9D3A61E2}"/>
              </a:ext>
            </a:extLst>
          </p:cNvPr>
          <p:cNvSpPr/>
          <p:nvPr userDrawn="1"/>
        </p:nvSpPr>
        <p:spPr>
          <a:xfrm>
            <a:off x="0" y="634949"/>
            <a:ext cx="488450" cy="1040852"/>
          </a:xfrm>
          <a:custGeom>
            <a:avLst/>
            <a:gdLst/>
            <a:ahLst/>
            <a:cxnLst/>
            <a:rect l="l" t="t" r="r" b="b"/>
            <a:pathLst>
              <a:path w="1003935" h="2139315">
                <a:moveTo>
                  <a:pt x="0" y="0"/>
                </a:moveTo>
                <a:lnTo>
                  <a:pt x="0" y="780744"/>
                </a:lnTo>
                <a:lnTo>
                  <a:pt x="288929" y="1069693"/>
                </a:lnTo>
                <a:lnTo>
                  <a:pt x="0" y="1358622"/>
                </a:lnTo>
                <a:lnTo>
                  <a:pt x="0" y="2139213"/>
                </a:lnTo>
                <a:lnTo>
                  <a:pt x="959631" y="1179700"/>
                </a:lnTo>
                <a:lnTo>
                  <a:pt x="988797" y="1139322"/>
                </a:lnTo>
                <a:lnTo>
                  <a:pt x="1003381" y="1093506"/>
                </a:lnTo>
                <a:lnTo>
                  <a:pt x="1003382" y="1045877"/>
                </a:lnTo>
                <a:lnTo>
                  <a:pt x="988802" y="1000059"/>
                </a:lnTo>
                <a:lnTo>
                  <a:pt x="959641" y="9596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662"/>
          </a:p>
        </p:txBody>
      </p:sp>
    </p:spTree>
    <p:extLst>
      <p:ext uri="{BB962C8B-B14F-4D97-AF65-F5344CB8AC3E}">
        <p14:creationId xmlns:p14="http://schemas.microsoft.com/office/powerpoint/2010/main" val="292287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19000" decel="6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49 0.00023 L -2.08333E-6 3.7037E-7 " pathEditMode="relative" rAng="0" ptsTypes="AA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ue-title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335869A-5450-4E4B-9386-FDDC2C60BC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8830" y="970465"/>
            <a:ext cx="7176101" cy="472573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="1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US" dirty="0"/>
              <a:t>Select object to edit Master title style</a:t>
            </a:r>
            <a:endParaRPr lang="en-AU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921E08B-D798-4960-A9B1-5A2F55FC08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8830" y="6318250"/>
            <a:ext cx="937098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 algn="l">
              <a:buSzPct val="105000"/>
              <a:buFontTx/>
              <a:buNone/>
              <a:defRPr sz="1000" cap="all" baseline="0">
                <a:solidFill>
                  <a:schemeClr val="tx1"/>
                </a:solidFill>
              </a:defRPr>
            </a:lvl1pPr>
          </a:lstStyle>
          <a:p>
            <a:r>
              <a:rPr lang="en-AU"/>
              <a:t>SERVICES AUSTRALIA | RENT ASSISTANCE | Content correct as of April 2026</a:t>
            </a:r>
            <a:endParaRPr lang="en-AU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54BFFD3-239F-4D58-A56C-93D588CBBE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4831" y="6318250"/>
            <a:ext cx="9477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5E8911E-9DE7-463F-981B-F1795CC06C3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B37DF9BE-7AD1-A487-8045-56B8A73919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829" y="1571625"/>
            <a:ext cx="7678959" cy="453913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Select object to edit Master text styles</a:t>
            </a:r>
          </a:p>
        </p:txBody>
      </p:sp>
      <p:sp>
        <p:nvSpPr>
          <p:cNvPr id="2" name="!!Signifier">
            <a:extLst>
              <a:ext uri="{FF2B5EF4-FFF2-40B4-BE49-F238E27FC236}">
                <a16:creationId xmlns:a16="http://schemas.microsoft.com/office/drawing/2014/main" id="{54E40D6C-250A-4BF9-3531-CFBF9D3A61E2}"/>
              </a:ext>
            </a:extLst>
          </p:cNvPr>
          <p:cNvSpPr/>
          <p:nvPr userDrawn="1"/>
        </p:nvSpPr>
        <p:spPr>
          <a:xfrm>
            <a:off x="0" y="634949"/>
            <a:ext cx="488450" cy="1040852"/>
          </a:xfrm>
          <a:custGeom>
            <a:avLst/>
            <a:gdLst/>
            <a:ahLst/>
            <a:cxnLst/>
            <a:rect l="l" t="t" r="r" b="b"/>
            <a:pathLst>
              <a:path w="1003935" h="2139315">
                <a:moveTo>
                  <a:pt x="0" y="0"/>
                </a:moveTo>
                <a:lnTo>
                  <a:pt x="0" y="780744"/>
                </a:lnTo>
                <a:lnTo>
                  <a:pt x="288929" y="1069693"/>
                </a:lnTo>
                <a:lnTo>
                  <a:pt x="0" y="1358622"/>
                </a:lnTo>
                <a:lnTo>
                  <a:pt x="0" y="2139213"/>
                </a:lnTo>
                <a:lnTo>
                  <a:pt x="959631" y="1179700"/>
                </a:lnTo>
                <a:lnTo>
                  <a:pt x="988797" y="1139322"/>
                </a:lnTo>
                <a:lnTo>
                  <a:pt x="1003381" y="1093506"/>
                </a:lnTo>
                <a:lnTo>
                  <a:pt x="1003382" y="1045877"/>
                </a:lnTo>
                <a:lnTo>
                  <a:pt x="988802" y="1000059"/>
                </a:lnTo>
                <a:lnTo>
                  <a:pt x="959641" y="9596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662"/>
          </a:p>
        </p:txBody>
      </p:sp>
    </p:spTree>
    <p:extLst>
      <p:ext uri="{BB962C8B-B14F-4D97-AF65-F5344CB8AC3E}">
        <p14:creationId xmlns:p14="http://schemas.microsoft.com/office/powerpoint/2010/main" val="1996352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19000" decel="6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49 0.00023 L -2.08333E-6 3.7037E-7 " pathEditMode="relative" rAng="0" ptsTypes="AA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F335869A-5450-4E4B-9386-FDDC2C60BC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8830" y="379341"/>
            <a:ext cx="10963780" cy="59529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="1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US" dirty="0"/>
              <a:t>Select object to edit Master title style</a:t>
            </a:r>
            <a:endParaRPr lang="en-AU" dirty="0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EC725283-9927-407F-8276-E7FCF3986CA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8830" y="1167799"/>
            <a:ext cx="10963780" cy="49282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400" b="1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n-lt"/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 sz="1200">
                <a:latin typeface="+mn-lt"/>
              </a:defRPr>
            </a:lvl6pPr>
          </a:lstStyle>
          <a:p>
            <a:pPr lvl="0"/>
            <a:r>
              <a:rPr lang="en-US" dirty="0"/>
              <a:t>Subheading 1</a:t>
            </a:r>
          </a:p>
          <a:p>
            <a:pPr lvl="1"/>
            <a:r>
              <a:rPr lang="en-US" dirty="0"/>
              <a:t>SUBHEADING 2</a:t>
            </a:r>
          </a:p>
          <a:p>
            <a:pPr lvl="2"/>
            <a:r>
              <a:rPr lang="en-US" dirty="0"/>
              <a:t>Body</a:t>
            </a:r>
          </a:p>
          <a:p>
            <a:pPr lvl="3"/>
            <a:r>
              <a:rPr lang="en-US" dirty="0"/>
              <a:t>Bullets</a:t>
            </a:r>
          </a:p>
          <a:p>
            <a:pPr lvl="4"/>
            <a:r>
              <a:rPr lang="en-US" dirty="0"/>
              <a:t>Callout</a:t>
            </a:r>
          </a:p>
          <a:p>
            <a:pPr lvl="5"/>
            <a:r>
              <a:rPr lang="en-AU" dirty="0"/>
              <a:t>Caption/Footnotes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921E08B-D798-4960-A9B1-5A2F55FC08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8830" y="6318250"/>
            <a:ext cx="937098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 algn="l">
              <a:buSzPct val="105000"/>
              <a:buFontTx/>
              <a:buNone/>
              <a:defRPr sz="1000" cap="all" baseline="0">
                <a:solidFill>
                  <a:schemeClr val="tx1"/>
                </a:solidFill>
              </a:defRPr>
            </a:lvl1pPr>
          </a:lstStyle>
          <a:p>
            <a:r>
              <a:rPr lang="en-AU"/>
              <a:t>SERVICES AUSTRALIA | RENT ASSISTANCE | Content correct as of April 2026</a:t>
            </a:r>
            <a:endParaRPr lang="en-AU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54BFFD3-239F-4D58-A56C-93D588CBBE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4831" y="6318250"/>
            <a:ext cx="9477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5E8911E-9DE7-463F-981B-F1795CC06C30}" type="slidenum">
              <a:rPr lang="en-AU" smtClean="0"/>
              <a:pPr/>
              <a:t>‹#›</a:t>
            </a:fld>
            <a:endParaRPr lang="en-AU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58293D5-8D91-E362-AE12-F4C6EFFA2CB2}"/>
              </a:ext>
            </a:extLst>
          </p:cNvPr>
          <p:cNvCxnSpPr>
            <a:cxnSpLocks/>
          </p:cNvCxnSpPr>
          <p:nvPr userDrawn="1"/>
        </p:nvCxnSpPr>
        <p:spPr>
          <a:xfrm>
            <a:off x="608830" y="6318730"/>
            <a:ext cx="109637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!!Signifier">
            <a:extLst>
              <a:ext uri="{FF2B5EF4-FFF2-40B4-BE49-F238E27FC236}">
                <a16:creationId xmlns:a16="http://schemas.microsoft.com/office/drawing/2014/main" id="{E0AF1085-21AE-D3C9-265F-86070A3CFEA2}"/>
              </a:ext>
            </a:extLst>
          </p:cNvPr>
          <p:cNvSpPr/>
          <p:nvPr userDrawn="1"/>
        </p:nvSpPr>
        <p:spPr>
          <a:xfrm>
            <a:off x="0" y="126947"/>
            <a:ext cx="488450" cy="1040852"/>
          </a:xfrm>
          <a:custGeom>
            <a:avLst/>
            <a:gdLst/>
            <a:ahLst/>
            <a:cxnLst/>
            <a:rect l="l" t="t" r="r" b="b"/>
            <a:pathLst>
              <a:path w="1003935" h="2139315">
                <a:moveTo>
                  <a:pt x="0" y="0"/>
                </a:moveTo>
                <a:lnTo>
                  <a:pt x="0" y="780744"/>
                </a:lnTo>
                <a:lnTo>
                  <a:pt x="288929" y="1069693"/>
                </a:lnTo>
                <a:lnTo>
                  <a:pt x="0" y="1358622"/>
                </a:lnTo>
                <a:lnTo>
                  <a:pt x="0" y="2139213"/>
                </a:lnTo>
                <a:lnTo>
                  <a:pt x="959631" y="1179700"/>
                </a:lnTo>
                <a:lnTo>
                  <a:pt x="988797" y="1139322"/>
                </a:lnTo>
                <a:lnTo>
                  <a:pt x="1003381" y="1093506"/>
                </a:lnTo>
                <a:lnTo>
                  <a:pt x="1003382" y="1045877"/>
                </a:lnTo>
                <a:lnTo>
                  <a:pt x="988802" y="1000059"/>
                </a:lnTo>
                <a:lnTo>
                  <a:pt x="959641" y="9596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662"/>
          </a:p>
        </p:txBody>
      </p:sp>
    </p:spTree>
    <p:extLst>
      <p:ext uri="{BB962C8B-B14F-4D97-AF65-F5344CB8AC3E}">
        <p14:creationId xmlns:p14="http://schemas.microsoft.com/office/powerpoint/2010/main" val="310781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19000" decel="6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49 0.00023 L -2.08333E-6 3.7037E-7 " pathEditMode="relative" rAng="0" ptsTypes="AA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08830" y="1167799"/>
            <a:ext cx="3405958" cy="4942966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Select object to edit Master text styles</a:t>
            </a:r>
          </a:p>
        </p:txBody>
      </p:sp>
      <p:cxnSp>
        <p:nvCxnSpPr>
          <p:cNvPr id="13" name="Straight Connector 12"/>
          <p:cNvCxnSpPr>
            <a:cxnSpLocks/>
          </p:cNvCxnSpPr>
          <p:nvPr userDrawn="1"/>
        </p:nvCxnSpPr>
        <p:spPr>
          <a:xfrm>
            <a:off x="4190311" y="1167799"/>
            <a:ext cx="0" cy="4942966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cxnSpLocks/>
          </p:cNvCxnSpPr>
          <p:nvPr userDrawn="1"/>
        </p:nvCxnSpPr>
        <p:spPr>
          <a:xfrm>
            <a:off x="7980828" y="1167799"/>
            <a:ext cx="0" cy="4942966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F335869A-5450-4E4B-9386-FDDC2C60BC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0065" y="374143"/>
            <a:ext cx="10963780" cy="58644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="1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US" dirty="0"/>
              <a:t>Select object to edit Master title style</a:t>
            </a:r>
            <a:endParaRPr lang="en-AU" dirty="0"/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4378976" y="1167799"/>
            <a:ext cx="3405958" cy="4942966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Select object to edit Master text styles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8166652" y="1167799"/>
            <a:ext cx="3405958" cy="4942966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Select object to edit Master text styles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F921E08B-D798-4960-A9B1-5A2F55FC08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8830" y="6318250"/>
            <a:ext cx="937098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 algn="l">
              <a:buSzPct val="105000"/>
              <a:buFontTx/>
              <a:buNone/>
              <a:defRPr sz="1000" cap="all" baseline="0">
                <a:solidFill>
                  <a:schemeClr val="tx1"/>
                </a:solidFill>
              </a:defRPr>
            </a:lvl1pPr>
          </a:lstStyle>
          <a:p>
            <a:r>
              <a:rPr lang="en-AU"/>
              <a:t>SERVICES AUSTRALIA | RENT ASSISTANCE | Content correct as of April 2026</a:t>
            </a:r>
            <a:endParaRPr lang="en-AU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354BFFD3-239F-4D58-A56C-93D588CBBE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4831" y="6318250"/>
            <a:ext cx="9477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5E8911E-9DE7-463F-981B-F1795CC06C30}" type="slidenum">
              <a:rPr lang="en-AU" smtClean="0"/>
              <a:pPr/>
              <a:t>‹#›</a:t>
            </a:fld>
            <a:endParaRPr lang="en-AU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D900DFD-B175-4E94-83C5-C92F9812B833}"/>
              </a:ext>
            </a:extLst>
          </p:cNvPr>
          <p:cNvCxnSpPr>
            <a:cxnSpLocks/>
          </p:cNvCxnSpPr>
          <p:nvPr userDrawn="1"/>
        </p:nvCxnSpPr>
        <p:spPr>
          <a:xfrm>
            <a:off x="608830" y="6318730"/>
            <a:ext cx="109637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!!Signifier">
            <a:extLst>
              <a:ext uri="{FF2B5EF4-FFF2-40B4-BE49-F238E27FC236}">
                <a16:creationId xmlns:a16="http://schemas.microsoft.com/office/drawing/2014/main" id="{53B3634D-61B2-3DFB-8C44-2E5CFAC5B00F}"/>
              </a:ext>
            </a:extLst>
          </p:cNvPr>
          <p:cNvSpPr/>
          <p:nvPr userDrawn="1"/>
        </p:nvSpPr>
        <p:spPr>
          <a:xfrm>
            <a:off x="0" y="126947"/>
            <a:ext cx="488450" cy="1040852"/>
          </a:xfrm>
          <a:custGeom>
            <a:avLst/>
            <a:gdLst/>
            <a:ahLst/>
            <a:cxnLst/>
            <a:rect l="l" t="t" r="r" b="b"/>
            <a:pathLst>
              <a:path w="1003935" h="2139315">
                <a:moveTo>
                  <a:pt x="0" y="0"/>
                </a:moveTo>
                <a:lnTo>
                  <a:pt x="0" y="780744"/>
                </a:lnTo>
                <a:lnTo>
                  <a:pt x="288929" y="1069693"/>
                </a:lnTo>
                <a:lnTo>
                  <a:pt x="0" y="1358622"/>
                </a:lnTo>
                <a:lnTo>
                  <a:pt x="0" y="2139213"/>
                </a:lnTo>
                <a:lnTo>
                  <a:pt x="959631" y="1179700"/>
                </a:lnTo>
                <a:lnTo>
                  <a:pt x="988797" y="1139322"/>
                </a:lnTo>
                <a:lnTo>
                  <a:pt x="1003381" y="1093506"/>
                </a:lnTo>
                <a:lnTo>
                  <a:pt x="1003382" y="1045877"/>
                </a:lnTo>
                <a:lnTo>
                  <a:pt x="988802" y="1000059"/>
                </a:lnTo>
                <a:lnTo>
                  <a:pt x="959641" y="9596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662"/>
          </a:p>
        </p:txBody>
      </p:sp>
    </p:spTree>
    <p:extLst>
      <p:ext uri="{BB962C8B-B14F-4D97-AF65-F5344CB8AC3E}">
        <p14:creationId xmlns:p14="http://schemas.microsoft.com/office/powerpoint/2010/main" val="162517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19000" decel="6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49 0.00023 L -2.08333E-6 3.7037E-7 " pathEditMode="relative" rAng="0" ptsTypes="AA">
                                      <p:cBhvr>
                                        <p:cTn id="6" dur="1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DD642D6-C73A-3977-5402-3973079CD15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37259" y="1167799"/>
            <a:ext cx="7235352" cy="49245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Select object to edit Master text styles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1F34422D-BE4A-7EB7-3FC5-B33560A74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830" y="1167799"/>
            <a:ext cx="3405958" cy="4942966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Select object to edit Master text styles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369604-83CA-16F1-1392-C069C75B8498}"/>
              </a:ext>
            </a:extLst>
          </p:cNvPr>
          <p:cNvCxnSpPr>
            <a:cxnSpLocks/>
          </p:cNvCxnSpPr>
          <p:nvPr userDrawn="1"/>
        </p:nvCxnSpPr>
        <p:spPr>
          <a:xfrm>
            <a:off x="4176023" y="1167799"/>
            <a:ext cx="0" cy="4942966"/>
          </a:xfrm>
          <a:prstGeom prst="lin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58E76207-8692-DB80-D012-B0DFC60A3D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8830" y="379341"/>
            <a:ext cx="10963778" cy="56276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="1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US" dirty="0"/>
              <a:t>Select object to edit Master title style</a:t>
            </a:r>
            <a:endParaRPr lang="en-AU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73D0BCD6-DF9A-6309-8E83-755B94EDCE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8830" y="6318250"/>
            <a:ext cx="937098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 algn="l">
              <a:buSzPct val="105000"/>
              <a:buFontTx/>
              <a:buNone/>
              <a:defRPr sz="1000" cap="all" baseline="0">
                <a:solidFill>
                  <a:schemeClr val="tx1"/>
                </a:solidFill>
              </a:defRPr>
            </a:lvl1pPr>
          </a:lstStyle>
          <a:p>
            <a:r>
              <a:rPr lang="en-AU"/>
              <a:t>SERVICES AUSTRALIA | RENT ASSISTANCE | Content correct as of April 2026</a:t>
            </a:r>
            <a:endParaRPr lang="en-AU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98F3FE9-2316-BB8A-D7B7-247B254A46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4831" y="6318250"/>
            <a:ext cx="9477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5E8911E-9DE7-463F-981B-F1795CC06C30}" type="slidenum">
              <a:rPr lang="en-AU" smtClean="0"/>
              <a:pPr/>
              <a:t>‹#›</a:t>
            </a:fld>
            <a:endParaRPr lang="en-AU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0337E14-BD45-A34A-96D7-C98B39D803D9}"/>
              </a:ext>
            </a:extLst>
          </p:cNvPr>
          <p:cNvCxnSpPr>
            <a:cxnSpLocks/>
          </p:cNvCxnSpPr>
          <p:nvPr userDrawn="1"/>
        </p:nvCxnSpPr>
        <p:spPr>
          <a:xfrm>
            <a:off x="608830" y="6318730"/>
            <a:ext cx="109637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!!Signifier">
            <a:extLst>
              <a:ext uri="{FF2B5EF4-FFF2-40B4-BE49-F238E27FC236}">
                <a16:creationId xmlns:a16="http://schemas.microsoft.com/office/drawing/2014/main" id="{05EABFD3-A139-CCE1-C689-AC039AEDABAF}"/>
              </a:ext>
            </a:extLst>
          </p:cNvPr>
          <p:cNvSpPr/>
          <p:nvPr userDrawn="1"/>
        </p:nvSpPr>
        <p:spPr>
          <a:xfrm>
            <a:off x="0" y="126947"/>
            <a:ext cx="488450" cy="1040852"/>
          </a:xfrm>
          <a:custGeom>
            <a:avLst/>
            <a:gdLst/>
            <a:ahLst/>
            <a:cxnLst/>
            <a:rect l="l" t="t" r="r" b="b"/>
            <a:pathLst>
              <a:path w="1003935" h="2139315">
                <a:moveTo>
                  <a:pt x="0" y="0"/>
                </a:moveTo>
                <a:lnTo>
                  <a:pt x="0" y="780744"/>
                </a:lnTo>
                <a:lnTo>
                  <a:pt x="288929" y="1069693"/>
                </a:lnTo>
                <a:lnTo>
                  <a:pt x="0" y="1358622"/>
                </a:lnTo>
                <a:lnTo>
                  <a:pt x="0" y="2139213"/>
                </a:lnTo>
                <a:lnTo>
                  <a:pt x="959631" y="1179700"/>
                </a:lnTo>
                <a:lnTo>
                  <a:pt x="988797" y="1139322"/>
                </a:lnTo>
                <a:lnTo>
                  <a:pt x="1003381" y="1093506"/>
                </a:lnTo>
                <a:lnTo>
                  <a:pt x="1003382" y="1045877"/>
                </a:lnTo>
                <a:lnTo>
                  <a:pt x="988802" y="1000059"/>
                </a:lnTo>
                <a:lnTo>
                  <a:pt x="959641" y="9596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662"/>
          </a:p>
        </p:txBody>
      </p:sp>
    </p:spTree>
    <p:extLst>
      <p:ext uri="{BB962C8B-B14F-4D97-AF65-F5344CB8AC3E}">
        <p14:creationId xmlns:p14="http://schemas.microsoft.com/office/powerpoint/2010/main" val="3500556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19000" decel="6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49 0.00023 L -2.08333E-6 3.7037E-7 " pathEditMode="relative" rAng="0" ptsTypes="AA">
                                      <p:cBhvr>
                                        <p:cTn id="6" dur="1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921E08B-D798-4960-A9B1-5A2F55FC08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8830" y="6318250"/>
            <a:ext cx="937098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 algn="l">
              <a:buSzPct val="105000"/>
              <a:buFontTx/>
              <a:buNone/>
              <a:defRPr sz="1000" cap="all" baseline="0">
                <a:solidFill>
                  <a:schemeClr val="tx1"/>
                </a:solidFill>
              </a:defRPr>
            </a:lvl1pPr>
          </a:lstStyle>
          <a:p>
            <a:r>
              <a:rPr lang="en-AU"/>
              <a:t>SERVICES AUSTRALIA | RENT ASSISTANCE | Content correct as of April 2026</a:t>
            </a:r>
            <a:endParaRPr lang="en-AU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54BFFD3-239F-4D58-A56C-93D588CBBE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4831" y="6318250"/>
            <a:ext cx="9477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5E8911E-9DE7-463F-981B-F1795CC06C3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7154FF-72FE-2EEC-02A5-35AE4731CE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8830" y="402187"/>
            <a:ext cx="10963780" cy="76561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="1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US" dirty="0"/>
              <a:t>Select object to edit Master title style</a:t>
            </a:r>
            <a:endParaRPr lang="en-AU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D444242-79F5-8ED7-2C7C-06E8C182B849}"/>
              </a:ext>
            </a:extLst>
          </p:cNvPr>
          <p:cNvCxnSpPr>
            <a:cxnSpLocks/>
          </p:cNvCxnSpPr>
          <p:nvPr userDrawn="1"/>
        </p:nvCxnSpPr>
        <p:spPr>
          <a:xfrm>
            <a:off x="608830" y="6318730"/>
            <a:ext cx="109637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!!Signifier">
            <a:extLst>
              <a:ext uri="{FF2B5EF4-FFF2-40B4-BE49-F238E27FC236}">
                <a16:creationId xmlns:a16="http://schemas.microsoft.com/office/drawing/2014/main" id="{464245AE-7004-CB55-333E-CC19C457B7FD}"/>
              </a:ext>
            </a:extLst>
          </p:cNvPr>
          <p:cNvSpPr/>
          <p:nvPr userDrawn="1"/>
        </p:nvSpPr>
        <p:spPr>
          <a:xfrm>
            <a:off x="0" y="126947"/>
            <a:ext cx="488450" cy="1040852"/>
          </a:xfrm>
          <a:custGeom>
            <a:avLst/>
            <a:gdLst/>
            <a:ahLst/>
            <a:cxnLst/>
            <a:rect l="l" t="t" r="r" b="b"/>
            <a:pathLst>
              <a:path w="1003935" h="2139315">
                <a:moveTo>
                  <a:pt x="0" y="0"/>
                </a:moveTo>
                <a:lnTo>
                  <a:pt x="0" y="780744"/>
                </a:lnTo>
                <a:lnTo>
                  <a:pt x="288929" y="1069693"/>
                </a:lnTo>
                <a:lnTo>
                  <a:pt x="0" y="1358622"/>
                </a:lnTo>
                <a:lnTo>
                  <a:pt x="0" y="2139213"/>
                </a:lnTo>
                <a:lnTo>
                  <a:pt x="959631" y="1179700"/>
                </a:lnTo>
                <a:lnTo>
                  <a:pt x="988797" y="1139322"/>
                </a:lnTo>
                <a:lnTo>
                  <a:pt x="1003381" y="1093506"/>
                </a:lnTo>
                <a:lnTo>
                  <a:pt x="1003382" y="1045877"/>
                </a:lnTo>
                <a:lnTo>
                  <a:pt x="988802" y="1000059"/>
                </a:lnTo>
                <a:lnTo>
                  <a:pt x="959641" y="9596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662"/>
          </a:p>
        </p:txBody>
      </p:sp>
    </p:spTree>
    <p:extLst>
      <p:ext uri="{BB962C8B-B14F-4D97-AF65-F5344CB8AC3E}">
        <p14:creationId xmlns:p14="http://schemas.microsoft.com/office/powerpoint/2010/main" val="3700518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19000" decel="6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49 0.00023 L -2.08333E-6 3.7037E-7 " pathEditMode="relative" rAng="0" ptsTypes="AA">
                                      <p:cBhvr>
                                        <p:cTn id="6" dur="1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genous-content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F335869A-5450-4E4B-9386-FDDC2C60BC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8830" y="970465"/>
            <a:ext cx="10194288" cy="74497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="1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US" dirty="0"/>
              <a:t>Select object to edit Master title style</a:t>
            </a:r>
            <a:endParaRPr lang="en-AU" dirty="0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EC725283-9927-407F-8276-E7FCF3986CA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8830" y="1715436"/>
            <a:ext cx="10963780" cy="39382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400" b="1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n-lt"/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 sz="1200">
                <a:latin typeface="+mn-lt"/>
              </a:defRPr>
            </a:lvl6pPr>
          </a:lstStyle>
          <a:p>
            <a:pPr lvl="0"/>
            <a:r>
              <a:rPr lang="en-US" dirty="0"/>
              <a:t>Subheading 1</a:t>
            </a:r>
          </a:p>
          <a:p>
            <a:pPr lvl="1"/>
            <a:r>
              <a:rPr lang="en-US" dirty="0"/>
              <a:t>SUBHEADING 2</a:t>
            </a:r>
          </a:p>
          <a:p>
            <a:pPr lvl="2"/>
            <a:r>
              <a:rPr lang="en-US" dirty="0"/>
              <a:t>Body</a:t>
            </a:r>
          </a:p>
          <a:p>
            <a:pPr lvl="3"/>
            <a:r>
              <a:rPr lang="en-US" dirty="0"/>
              <a:t>Bullets</a:t>
            </a:r>
          </a:p>
          <a:p>
            <a:pPr lvl="4"/>
            <a:r>
              <a:rPr lang="en-US" dirty="0"/>
              <a:t>Callout</a:t>
            </a:r>
          </a:p>
          <a:p>
            <a:pPr lvl="5"/>
            <a:r>
              <a:rPr lang="en-AU" dirty="0"/>
              <a:t>Caption/Footnotes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921E08B-D798-4960-A9B1-5A2F55FC08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15662" y="6318250"/>
            <a:ext cx="776415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 algn="l">
              <a:buSzPct val="105000"/>
              <a:buFontTx/>
              <a:buNone/>
              <a:defRPr sz="1000" cap="all" baseline="0">
                <a:solidFill>
                  <a:schemeClr val="tx1"/>
                </a:solidFill>
              </a:defRPr>
            </a:lvl1pPr>
          </a:lstStyle>
          <a:p>
            <a:r>
              <a:rPr lang="en-AU"/>
              <a:t>SERVICES AUSTRALIA | RENT ASSISTANCE | Content correct as of April 2026</a:t>
            </a:r>
            <a:endParaRPr lang="en-AU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54BFFD3-239F-4D58-A56C-93D588CBBE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4831" y="6318250"/>
            <a:ext cx="94777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5E8911E-9DE7-463F-981B-F1795CC06C3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2" name="!!Signifier">
            <a:extLst>
              <a:ext uri="{FF2B5EF4-FFF2-40B4-BE49-F238E27FC236}">
                <a16:creationId xmlns:a16="http://schemas.microsoft.com/office/drawing/2014/main" id="{AC66F48D-8533-BEF1-855B-1D47ED124C28}"/>
              </a:ext>
            </a:extLst>
          </p:cNvPr>
          <p:cNvSpPr/>
          <p:nvPr userDrawn="1"/>
        </p:nvSpPr>
        <p:spPr>
          <a:xfrm>
            <a:off x="0" y="634949"/>
            <a:ext cx="488450" cy="1040852"/>
          </a:xfrm>
          <a:custGeom>
            <a:avLst/>
            <a:gdLst/>
            <a:ahLst/>
            <a:cxnLst/>
            <a:rect l="l" t="t" r="r" b="b"/>
            <a:pathLst>
              <a:path w="1003935" h="2139315">
                <a:moveTo>
                  <a:pt x="0" y="0"/>
                </a:moveTo>
                <a:lnTo>
                  <a:pt x="0" y="780744"/>
                </a:lnTo>
                <a:lnTo>
                  <a:pt x="288929" y="1069693"/>
                </a:lnTo>
                <a:lnTo>
                  <a:pt x="0" y="1358622"/>
                </a:lnTo>
                <a:lnTo>
                  <a:pt x="0" y="2139213"/>
                </a:lnTo>
                <a:lnTo>
                  <a:pt x="959631" y="1179700"/>
                </a:lnTo>
                <a:lnTo>
                  <a:pt x="988797" y="1139322"/>
                </a:lnTo>
                <a:lnTo>
                  <a:pt x="1003381" y="1093506"/>
                </a:lnTo>
                <a:lnTo>
                  <a:pt x="1003382" y="1045877"/>
                </a:lnTo>
                <a:lnTo>
                  <a:pt x="988802" y="1000059"/>
                </a:lnTo>
                <a:lnTo>
                  <a:pt x="959641" y="9596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662"/>
          </a:p>
        </p:txBody>
      </p:sp>
    </p:spTree>
    <p:extLst>
      <p:ext uri="{BB962C8B-B14F-4D97-AF65-F5344CB8AC3E}">
        <p14:creationId xmlns:p14="http://schemas.microsoft.com/office/powerpoint/2010/main" val="1128068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19000" decel="6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49 0.00023 L -2.08333E-6 3.7037E-7 " pathEditMode="relative" rAng="0" ptsTypes="AA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8134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50" r:id="rId2"/>
    <p:sldLayoutId id="2147483681" r:id="rId3"/>
    <p:sldLayoutId id="2147483691" r:id="rId4"/>
    <p:sldLayoutId id="2147483665" r:id="rId5"/>
    <p:sldLayoutId id="2147483666" r:id="rId6"/>
    <p:sldLayoutId id="2147483689" r:id="rId7"/>
    <p:sldLayoutId id="2147483687" r:id="rId8"/>
    <p:sldLayoutId id="2147483684" r:id="rId9"/>
    <p:sldLayoutId id="2147483682" r:id="rId10"/>
    <p:sldLayoutId id="2147483651" r:id="rId11"/>
    <p:sldLayoutId id="2147483670" r:id="rId12"/>
    <p:sldLayoutId id="2147483668" r:id="rId13"/>
    <p:sldLayoutId id="2147483683" r:id="rId14"/>
    <p:sldLayoutId id="2147483678" r:id="rId15"/>
    <p:sldLayoutId id="2147483690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Bahnschrift" panose="020B0502040204020203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0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51090-3A6A-FED0-8782-A99A71F0E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5A1B8F9E-20C2-AABF-30A1-B3837C973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Rent Assistance for housing providers</a:t>
            </a:r>
            <a:endParaRPr lang="en-AU" sz="5400" dirty="0"/>
          </a:p>
        </p:txBody>
      </p:sp>
    </p:spTree>
    <p:extLst>
      <p:ext uri="{BB962C8B-B14F-4D97-AF65-F5344CB8AC3E}">
        <p14:creationId xmlns:p14="http://schemas.microsoft.com/office/powerpoint/2010/main" val="2259036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40EA0-AD0F-76C4-0914-8774D02C1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78AB563-93F7-D42D-CDF0-57C2A0FE1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830" y="379341"/>
            <a:ext cx="10963780" cy="595290"/>
          </a:xfrm>
        </p:spPr>
        <p:txBody>
          <a:bodyPr anchor="t">
            <a:normAutofit/>
          </a:bodyPr>
          <a:lstStyle/>
          <a:p>
            <a:r>
              <a:rPr lang="en-AU" dirty="0"/>
              <a:t>Centrepay deductions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B7073DF-42C4-C66B-9F62-BD15D0DC47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8830" y="6318250"/>
            <a:ext cx="937098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dirty="0"/>
              <a:t>SERVICES AUSTRALIA | RENT ASSISTANCE | Content correct as of </a:t>
            </a:r>
            <a:r>
              <a:rPr lang="en-AU" dirty="0" err="1"/>
              <a:t>september</a:t>
            </a:r>
            <a:r>
              <a:rPr lang="en-AU" dirty="0"/>
              <a:t> 2026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FD09305-2BDF-D173-E089-E34FE6C7D3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4831" y="6318250"/>
            <a:ext cx="94777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DEFDB9B-E438-44F2-810E-9CE9BEDA0C28}" type="slidenum">
              <a:rPr lang="en-AU" smtClean="0"/>
              <a:pPr>
                <a:spcAft>
                  <a:spcPts val="600"/>
                </a:spcAft>
              </a:pPr>
              <a:t>10</a:t>
            </a:fld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052AC3-1EA0-5A62-45EC-5AE3F3944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830" y="1394778"/>
            <a:ext cx="11424420" cy="1804001"/>
          </a:xfrm>
        </p:spPr>
        <p:txBody>
          <a:bodyPr>
            <a:noAutofit/>
          </a:bodyPr>
          <a:lstStyle/>
          <a:p>
            <a:r>
              <a:rPr lang="en-AU" sz="2000" b="0" dirty="0">
                <a:latin typeface="+mn-lt"/>
              </a:rPr>
              <a:t>Your tenants’ may be able to set up a Centrepay deduction to pay their rent to you directly from their Centrelink payment. If they do and there’s a change in their rent amount you must tell them to: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000" b="0" dirty="0">
                <a:latin typeface="+mn-lt"/>
              </a:rPr>
              <a:t>update or cancel their Centrepay deduction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000" b="0" dirty="0">
                <a:latin typeface="+mn-lt"/>
              </a:rPr>
              <a:t>update their rent amount by updating their accommodation details.</a:t>
            </a:r>
          </a:p>
          <a:p>
            <a:endParaRPr lang="en-AU" sz="2000" b="0" dirty="0">
              <a:latin typeface="+mn-lt"/>
            </a:endParaRPr>
          </a:p>
          <a:p>
            <a:r>
              <a:rPr lang="en-AU" sz="2000" b="0" dirty="0">
                <a:latin typeface="+mn-lt"/>
              </a:rPr>
              <a:t>If they need help to update their Centrepay deduction tell them they can use our Update or suspend a current Centrepay deduction help guide by typing QC 40651 into the search on our website.</a:t>
            </a:r>
          </a:p>
          <a:p>
            <a:endParaRPr lang="en-AU" sz="2000" b="0" dirty="0">
              <a:latin typeface="+mn-lt"/>
            </a:endParaRPr>
          </a:p>
          <a:p>
            <a:r>
              <a:rPr lang="en-AU" sz="2000" b="0" dirty="0">
                <a:latin typeface="+mn-lt"/>
              </a:rPr>
              <a:t>If they want to cancel their Centrepay deduction and need help they can use our Cancel a Centrepay deduction help guide by </a:t>
            </a:r>
            <a:r>
              <a:rPr lang="en-AU" sz="2000" b="0" dirty="0"/>
              <a:t>typing QC 40646 into the search on our website.</a:t>
            </a:r>
            <a:endParaRPr lang="en-AU" sz="20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38596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78705-C8EA-C0F0-DCEE-E9E4DFAB8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A3228-1060-5FBA-1EDD-71C95E28B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530" y="2796260"/>
            <a:ext cx="7467720" cy="1040852"/>
          </a:xfrm>
        </p:spPr>
        <p:txBody>
          <a:bodyPr>
            <a:normAutofit/>
          </a:bodyPr>
          <a:lstStyle/>
          <a:p>
            <a:r>
              <a:rPr lang="en-AU" dirty="0"/>
              <a:t>Thank you! If you need more information go to our website:</a:t>
            </a:r>
            <a:endParaRPr lang="en-AU" dirty="0">
              <a:highlight>
                <a:srgbClr val="FFFF00"/>
              </a:highligh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B07AB1-B41A-E8EC-B641-70E4445A608E}"/>
              </a:ext>
            </a:extLst>
          </p:cNvPr>
          <p:cNvSpPr txBox="1"/>
          <p:nvPr/>
        </p:nvSpPr>
        <p:spPr>
          <a:xfrm>
            <a:off x="541866" y="3977843"/>
            <a:ext cx="7554384" cy="110799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>
                <a:latin typeface="+mj-lt"/>
              </a:rPr>
              <a:t>servicesaustralia.gov.au/housing-providers-with-tenants-rent-assistance-or-</a:t>
            </a:r>
            <a:r>
              <a:rPr lang="en-AU" sz="2400" dirty="0" err="1">
                <a:latin typeface="+mj-lt"/>
              </a:rPr>
              <a:t>centrepay</a:t>
            </a:r>
            <a:r>
              <a:rPr lang="en-AU" sz="2400" dirty="0">
                <a:latin typeface="+mj-lt"/>
              </a:rPr>
              <a:t> or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>
                <a:latin typeface="+mj-lt"/>
              </a:rPr>
              <a:t>type QC 84309 into the search on our website.</a:t>
            </a:r>
          </a:p>
        </p:txBody>
      </p:sp>
    </p:spTree>
    <p:extLst>
      <p:ext uri="{BB962C8B-B14F-4D97-AF65-F5344CB8AC3E}">
        <p14:creationId xmlns:p14="http://schemas.microsoft.com/office/powerpoint/2010/main" val="3232781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A7C0B-940A-A4B8-0FBC-4AD2DF73C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AFE7B8F-7413-FF18-0DB4-7BE179538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830" y="379341"/>
            <a:ext cx="10963780" cy="595290"/>
          </a:xfrm>
        </p:spPr>
        <p:txBody>
          <a:bodyPr anchor="t">
            <a:noAutofit/>
          </a:bodyPr>
          <a:lstStyle/>
          <a:p>
            <a:r>
              <a:rPr lang="en-US" sz="3200" dirty="0"/>
              <a:t>What is Rent Assistance</a:t>
            </a:r>
            <a:br>
              <a:rPr lang="en-AU" sz="3200" dirty="0"/>
            </a:br>
            <a:endParaRPr lang="en-AU" sz="3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8B359D9-BA9B-3EC5-2406-F83AF9528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830" y="1167799"/>
            <a:ext cx="10963780" cy="4928201"/>
          </a:xfrm>
        </p:spPr>
        <p:txBody>
          <a:bodyPr>
            <a:normAutofit/>
          </a:bodyPr>
          <a:lstStyle/>
          <a:p>
            <a:r>
              <a:rPr lang="en-AU" b="0" dirty="0"/>
              <a:t>Rent Assistance is a regular extra payment we automatically pay customers if they pay eligible rent or accommodation costs and get an eligible payment from us.</a:t>
            </a:r>
            <a:br>
              <a:rPr lang="en-AU" dirty="0"/>
            </a:br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3FE28C-DC68-7B67-133D-1B5229D815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8830" y="6318250"/>
            <a:ext cx="937098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dirty="0"/>
              <a:t>SERVICES AUSTRALIA | RENT ASSISTANCE | Content correct as of September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61AA41-EE83-79F3-2284-3EC8D3C6EF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4831" y="6318250"/>
            <a:ext cx="94777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5E8911E-9DE7-463F-981B-F1795CC06C30}" type="slidenum">
              <a:rPr lang="en-AU" smtClean="0"/>
              <a:pPr>
                <a:spcAft>
                  <a:spcPts val="600"/>
                </a:spcAft>
              </a:pPr>
              <a:t>2</a:t>
            </a:fld>
            <a:endParaRPr lang="en-AU"/>
          </a:p>
        </p:txBody>
      </p:sp>
      <p:pic>
        <p:nvPicPr>
          <p:cNvPr id="11" name="Picture 10" descr="Image description - several miniature 3D white houses and one miniature 3D blue house sitting in a group together on a white background.">
            <a:extLst>
              <a:ext uri="{FF2B5EF4-FFF2-40B4-BE49-F238E27FC236}">
                <a16:creationId xmlns:a16="http://schemas.microsoft.com/office/drawing/2014/main" id="{8BAE5C3B-BBEB-E480-34AE-EA4E2799C7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98" y="2280160"/>
            <a:ext cx="5318267" cy="35490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B45BE46-9FBA-0687-0B6C-611182C63FBC}"/>
              </a:ext>
            </a:extLst>
          </p:cNvPr>
          <p:cNvSpPr txBox="1"/>
          <p:nvPr/>
        </p:nvSpPr>
        <p:spPr>
          <a:xfrm>
            <a:off x="2775398" y="5889058"/>
            <a:ext cx="5318267" cy="36933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en-AU" sz="1200" dirty="0"/>
              <a:t>Image description - several miniature 3D white houses and one miniature 3D blue house sitting in a group together on a white background.</a:t>
            </a:r>
          </a:p>
        </p:txBody>
      </p:sp>
    </p:spTree>
    <p:extLst>
      <p:ext uri="{BB962C8B-B14F-4D97-AF65-F5344CB8AC3E}">
        <p14:creationId xmlns:p14="http://schemas.microsoft.com/office/powerpoint/2010/main" val="4283618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FBA27-F351-E275-9797-ECF7FF53E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9AC619-64C3-AC2D-465C-CF2F022D2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830" y="379341"/>
            <a:ext cx="10963780" cy="595290"/>
          </a:xfrm>
        </p:spPr>
        <p:txBody>
          <a:bodyPr anchor="t">
            <a:normAutofit fontScale="90000"/>
          </a:bodyPr>
          <a:lstStyle/>
          <a:p>
            <a:r>
              <a:rPr lang="en-US" sz="3200" dirty="0"/>
              <a:t>Who can get Rent Assistance</a:t>
            </a:r>
            <a:br>
              <a:rPr lang="en-AU" sz="3200" dirty="0"/>
            </a:br>
            <a:endParaRPr lang="en-AU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ABEC085-4BE3-1F5C-45A5-E1D41E04F8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8830" y="6318250"/>
            <a:ext cx="937098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dirty="0"/>
              <a:t>SERVICES AUSTRALIA | RENT ASSISTANCE | Content correct as of September 2026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A0E8FF4-DB90-FC40-1F86-B77F9FC46C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4831" y="6318250"/>
            <a:ext cx="94777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DEFDB9B-E438-44F2-810E-9CE9BEDA0C28}" type="slidenum">
              <a:rPr lang="en-AU" smtClean="0"/>
              <a:pPr>
                <a:spcAft>
                  <a:spcPts val="600"/>
                </a:spcAft>
              </a:pPr>
              <a:t>3</a:t>
            </a:fld>
            <a:endParaRPr lang="en-AU"/>
          </a:p>
        </p:txBody>
      </p:sp>
      <p:graphicFrame>
        <p:nvGraphicFramePr>
          <p:cNvPr id="11" name="Content Placeholder 8" descr="Information about who can get Rent Assistance.">
            <a:extLst>
              <a:ext uri="{FF2B5EF4-FFF2-40B4-BE49-F238E27FC236}">
                <a16:creationId xmlns:a16="http://schemas.microsoft.com/office/drawing/2014/main" id="{57F12D3E-EA56-7F20-EB06-1E6B9A52A4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7535117"/>
              </p:ext>
            </p:extLst>
          </p:nvPr>
        </p:nvGraphicFramePr>
        <p:xfrm>
          <a:off x="608830" y="910222"/>
          <a:ext cx="10963780" cy="4928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06149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64C20F5C-9E16-750C-EF2F-9616C28B7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7259" y="1167799"/>
            <a:ext cx="7235352" cy="4924528"/>
          </a:xfrm>
        </p:spPr>
        <p:txBody>
          <a:bodyPr/>
          <a:lstStyle/>
          <a:p>
            <a:r>
              <a:rPr lang="en-US" sz="2400" b="1" dirty="0">
                <a:latin typeface="+mj-lt"/>
              </a:rPr>
              <a:t>Eligible accommodation types include: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board and lodging</a:t>
            </a:r>
            <a:endParaRPr lang="en-US" sz="2400" dirty="0"/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community and disability housing</a:t>
            </a:r>
            <a:endParaRPr lang="en-US" sz="2400" dirty="0"/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defence housing</a:t>
            </a:r>
            <a:endParaRPr lang="en-US" sz="2400" dirty="0"/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private housing </a:t>
            </a:r>
            <a:endParaRPr lang="en-US" sz="2400" dirty="0"/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retirement and lifestyle villages</a:t>
            </a:r>
            <a:endParaRPr lang="en-US" sz="2400" dirty="0"/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travelling, site and mooring fees</a:t>
            </a:r>
            <a:endParaRPr lang="en-US" sz="2400" dirty="0"/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young people living with or without their parents or guardians.</a:t>
            </a:r>
            <a:endParaRPr lang="en-US" sz="2400" dirty="0"/>
          </a:p>
          <a:p>
            <a:endParaRPr lang="en-US" sz="2400" b="1" dirty="0">
              <a:latin typeface="+mj-lt"/>
            </a:endParaRPr>
          </a:p>
          <a:p>
            <a:endParaRPr lang="en-US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4594BFC8-496B-F1D1-4CF4-72F4303C9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8830" y="1167799"/>
            <a:ext cx="3405958" cy="4942966"/>
          </a:xfrm>
        </p:spPr>
        <p:txBody>
          <a:bodyPr/>
          <a:lstStyle/>
          <a:p>
            <a:r>
              <a:rPr lang="en-US" sz="2400" b="1" dirty="0">
                <a:latin typeface="+mj-lt"/>
              </a:rPr>
              <a:t>Eligible accommodation costs include: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rent</a:t>
            </a:r>
            <a:endParaRPr lang="en-US" sz="2400" dirty="0"/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fees in a retirement village</a:t>
            </a:r>
            <a:endParaRPr lang="en-US" sz="2400" dirty="0"/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fees in an over 55’s village or lifestyle park</a:t>
            </a:r>
            <a:endParaRPr lang="en-US" sz="2400" dirty="0"/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lodging</a:t>
            </a:r>
            <a:endParaRPr lang="en-US" sz="2400" dirty="0"/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board and lodging</a:t>
            </a:r>
            <a:endParaRPr lang="en-US" sz="2400" dirty="0"/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site or mooring fees.</a:t>
            </a:r>
            <a:endParaRPr lang="en-US" sz="2400" dirty="0"/>
          </a:p>
          <a:p>
            <a:endParaRPr lang="en-US" sz="2400" b="1" dirty="0">
              <a:latin typeface="+mj-lt"/>
            </a:endParaRPr>
          </a:p>
        </p:txBody>
      </p:sp>
      <p:sp>
        <p:nvSpPr>
          <p:cNvPr id="23" name="Title 3">
            <a:extLst>
              <a:ext uri="{FF2B5EF4-FFF2-40B4-BE49-F238E27FC236}">
                <a16:creationId xmlns:a16="http://schemas.microsoft.com/office/drawing/2014/main" id="{172EC19E-0AB4-6870-1184-44B3335FD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830" y="379341"/>
            <a:ext cx="10963778" cy="562768"/>
          </a:xfrm>
        </p:spPr>
        <p:txBody>
          <a:bodyPr/>
          <a:lstStyle/>
          <a:p>
            <a:r>
              <a:rPr lang="en-US" dirty="0"/>
              <a:t>Eligible accommodation costs and types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ABE40E-0F45-2C18-E72A-C9EFCB8FB3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8830" y="6318250"/>
            <a:ext cx="9370989" cy="365125"/>
          </a:xfr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5000"/>
              <a:buFontTx/>
              <a:buNone/>
              <a:tabLst/>
              <a:defRPr/>
            </a:pPr>
            <a:r>
              <a:rPr kumimoji="0" lang="en-AU" sz="1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SERVICES AUSTRALIA | RENT ASSISTANCE | Content correct as of </a:t>
            </a:r>
            <a:r>
              <a:rPr lang="en-AU" dirty="0">
                <a:solidFill>
                  <a:prstClr val="black"/>
                </a:solidFill>
                <a:latin typeface="Roboto"/>
              </a:rPr>
              <a:t>September </a:t>
            </a:r>
            <a:r>
              <a:rPr kumimoji="0" lang="en-AU" sz="1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0542F6-BA95-F754-5B36-DF956A7B8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4831" y="6318250"/>
            <a:ext cx="947779" cy="365125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35E8911E-9DE7-463F-981B-F1795CC06C30}" type="slidenum">
              <a:rPr kumimoji="0" lang="en-A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A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2509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603DC-A6EF-10DD-9A24-9A2FAAFC3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C0AC68-2491-E541-CDA1-1C01D9C2E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830" y="379341"/>
            <a:ext cx="10963780" cy="595290"/>
          </a:xfrm>
        </p:spPr>
        <p:txBody>
          <a:bodyPr anchor="t">
            <a:normAutofit/>
          </a:bodyPr>
          <a:lstStyle/>
          <a:p>
            <a:r>
              <a:rPr lang="en-AU" dirty="0"/>
              <a:t>Electronic Verification of Rent (</a:t>
            </a:r>
            <a:r>
              <a:rPr lang="en-AU" dirty="0" err="1"/>
              <a:t>EVoR</a:t>
            </a:r>
            <a:r>
              <a:rPr lang="en-AU" dirty="0"/>
              <a:t>) 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0F4D377-B8EF-CF0C-395F-993E4F5425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4831" y="6318250"/>
            <a:ext cx="94777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DEFDB9B-E438-44F2-810E-9CE9BEDA0C28}" type="slidenum">
              <a:rPr lang="en-AU" smtClean="0"/>
              <a:pPr>
                <a:spcAft>
                  <a:spcPts val="600"/>
                </a:spcAft>
              </a:pPr>
              <a:t>5</a:t>
            </a:fld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79ED2-D404-29E3-60F6-B03096007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830" y="1167799"/>
            <a:ext cx="11424420" cy="5001181"/>
          </a:xfrm>
        </p:spPr>
        <p:txBody>
          <a:bodyPr>
            <a:normAutofit fontScale="70000" lnSpcReduction="20000"/>
          </a:bodyPr>
          <a:lstStyle/>
          <a:p>
            <a:r>
              <a:rPr lang="en-AU" sz="2700" b="0" dirty="0">
                <a:latin typeface="+mn-lt"/>
              </a:rPr>
              <a:t>Our Electronic Verification of Rent (</a:t>
            </a:r>
            <a:r>
              <a:rPr lang="en-AU" sz="2700" b="0" dirty="0" err="1">
                <a:latin typeface="+mn-lt"/>
              </a:rPr>
              <a:t>EVoR</a:t>
            </a:r>
            <a:r>
              <a:rPr lang="en-AU" sz="2700" b="0" dirty="0">
                <a:latin typeface="+mn-lt"/>
              </a:rPr>
              <a:t>) online service helps you manage your tenants’ rent details. It saves their time and yours.</a:t>
            </a:r>
          </a:p>
          <a:p>
            <a:endParaRPr lang="en-AU" b="0" dirty="0">
              <a:latin typeface="+mn-lt"/>
            </a:endParaRPr>
          </a:p>
          <a:p>
            <a:r>
              <a:rPr lang="en-AU" sz="3000" b="0" dirty="0">
                <a:latin typeface="+mn-lt"/>
              </a:rPr>
              <a:t>To use </a:t>
            </a:r>
            <a:r>
              <a:rPr lang="en-AU" sz="3000" b="0" dirty="0" err="1">
                <a:latin typeface="+mn-lt"/>
              </a:rPr>
              <a:t>EVoR</a:t>
            </a:r>
            <a:r>
              <a:rPr lang="en-AU" sz="3000" b="0" dirty="0">
                <a:latin typeface="+mn-lt"/>
              </a:rPr>
              <a:t> you must: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3000" b="0" dirty="0">
                <a:latin typeface="+mn-lt"/>
              </a:rPr>
              <a:t>have a contract with 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3000" b="0" dirty="0">
                <a:latin typeface="+mn-lt"/>
              </a:rPr>
              <a:t>get consent from your customer before you change their rent details with us.</a:t>
            </a:r>
          </a:p>
          <a:p>
            <a:endParaRPr lang="en-AU" dirty="0">
              <a:latin typeface="+mn-lt"/>
            </a:endParaRPr>
          </a:p>
          <a:p>
            <a:r>
              <a:rPr lang="en-AU" sz="3400" dirty="0">
                <a:latin typeface="+mn-lt"/>
              </a:rPr>
              <a:t>Benefits of </a:t>
            </a:r>
            <a:r>
              <a:rPr lang="en-AU" sz="3400" dirty="0" err="1">
                <a:latin typeface="+mn-lt"/>
              </a:rPr>
              <a:t>EVoR</a:t>
            </a:r>
            <a:endParaRPr lang="en-AU" sz="3400" dirty="0">
              <a:latin typeface="+mn-lt"/>
            </a:endParaRP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AU" sz="2700" b="0" dirty="0" err="1"/>
              <a:t>EVoR</a:t>
            </a:r>
            <a:r>
              <a:rPr lang="en-AU" sz="2700" b="0" dirty="0"/>
              <a:t> lets you tell us about rent changes in advance which can save you time.</a:t>
            </a:r>
            <a:endParaRPr lang="en-US" sz="2700" b="0" dirty="0"/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AU" sz="2700" b="0" dirty="0"/>
              <a:t>You won’t have to sign a Rent Certificate for a tenant whenever their rent changes. This makes the process easier for both you and your tenants.</a:t>
            </a: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AU" sz="2700" b="0" dirty="0"/>
              <a:t>If you have multiple tenants whose rent details are changing you can do it as a batch entry to save even more time.</a:t>
            </a: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AU" sz="2700" b="0" dirty="0"/>
              <a:t>By using </a:t>
            </a:r>
            <a:r>
              <a:rPr lang="en-AU" sz="2700" b="0" dirty="0" err="1"/>
              <a:t>EVoR</a:t>
            </a:r>
            <a:r>
              <a:rPr lang="en-AU" sz="2700" b="0" dirty="0"/>
              <a:t>, you make sure your tenants can get the right amount of Rent Assistance from us. This can stop your tenants falling behind on their rent.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b="0" dirty="0">
              <a:latin typeface="+mn-lt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328D0C0-1D28-5D19-C56D-102507BE7E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8830" y="6318250"/>
            <a:ext cx="937098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dirty="0"/>
              <a:t>SERVICES AUSTRALIA | RENT ASSISTANCE | Content correct as of </a:t>
            </a:r>
            <a:r>
              <a:rPr lang="en-AU" dirty="0">
                <a:solidFill>
                  <a:prstClr val="black"/>
                </a:solidFill>
              </a:rPr>
              <a:t>September</a:t>
            </a:r>
            <a:r>
              <a:rPr lang="en-AU" dirty="0"/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2477855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50EA2-9FEF-C319-D087-1D920DE51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7AD525E-6BDE-8007-085A-94B8119EF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830" y="379341"/>
            <a:ext cx="10963780" cy="595290"/>
          </a:xfrm>
        </p:spPr>
        <p:txBody>
          <a:bodyPr anchor="t">
            <a:normAutofit/>
          </a:bodyPr>
          <a:lstStyle/>
          <a:p>
            <a:r>
              <a:rPr lang="en-AU" dirty="0" err="1"/>
              <a:t>EVoR</a:t>
            </a:r>
            <a:r>
              <a:rPr lang="en-AU" dirty="0"/>
              <a:t> – continued, who can use </a:t>
            </a:r>
            <a:r>
              <a:rPr lang="en-AU" dirty="0" err="1"/>
              <a:t>EVoR</a:t>
            </a:r>
            <a:endParaRPr lang="en-AU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E7F084E-1E3D-632C-9E81-3EC33BF4DA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8830" y="6318250"/>
            <a:ext cx="937098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dirty="0"/>
              <a:t>SERVICES AUSTRALIA | RENT ASSISTANCE | Content correct as of </a:t>
            </a:r>
            <a:r>
              <a:rPr lang="en-AU" dirty="0">
                <a:solidFill>
                  <a:prstClr val="black"/>
                </a:solidFill>
              </a:rPr>
              <a:t>September</a:t>
            </a:r>
            <a:r>
              <a:rPr lang="en-AU" dirty="0"/>
              <a:t> 2026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D828FA6-4E23-C54D-7384-B376846B6B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4831" y="6318250"/>
            <a:ext cx="94777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DEFDB9B-E438-44F2-810E-9CE9BEDA0C28}" type="slidenum">
              <a:rPr lang="en-AU" smtClean="0"/>
              <a:pPr>
                <a:spcAft>
                  <a:spcPts val="600"/>
                </a:spcAft>
              </a:pPr>
              <a:t>6</a:t>
            </a:fld>
            <a:endParaRPr lang="en-AU"/>
          </a:p>
        </p:txBody>
      </p:sp>
      <p:graphicFrame>
        <p:nvGraphicFramePr>
          <p:cNvPr id="11" name="Content Placeholder 8" descr="Information about what businesses can use EVoR.">
            <a:extLst>
              <a:ext uri="{FF2B5EF4-FFF2-40B4-BE49-F238E27FC236}">
                <a16:creationId xmlns:a16="http://schemas.microsoft.com/office/drawing/2014/main" id="{8D5DA74E-0522-8F8F-81F6-01F5FD67ED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7824118"/>
              </p:ext>
            </p:extLst>
          </p:nvPr>
        </p:nvGraphicFramePr>
        <p:xfrm>
          <a:off x="608830" y="895351"/>
          <a:ext cx="10963780" cy="5200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7497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59CC0-15A2-84CC-6E08-882FF7C29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A56B25-B173-9963-67E3-A5BB5470B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830" y="379341"/>
            <a:ext cx="10963780" cy="595290"/>
          </a:xfrm>
        </p:spPr>
        <p:txBody>
          <a:bodyPr anchor="t">
            <a:normAutofit/>
          </a:bodyPr>
          <a:lstStyle/>
          <a:p>
            <a:r>
              <a:rPr lang="en-AU" dirty="0" err="1"/>
              <a:t>EVoR</a:t>
            </a:r>
            <a:r>
              <a:rPr lang="en-AU" dirty="0"/>
              <a:t> – continued, how </a:t>
            </a:r>
            <a:r>
              <a:rPr lang="en-AU" dirty="0" err="1"/>
              <a:t>EVoR</a:t>
            </a:r>
            <a:r>
              <a:rPr lang="en-AU" dirty="0"/>
              <a:t> works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D6824B9-AFF3-126F-8688-C65ECAE5A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8830" y="6318250"/>
            <a:ext cx="937098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dirty="0"/>
              <a:t>SERVICES AUSTRALIA | RENT ASSISTANCE | Content correct as of September 2026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44BA5C2-E3FA-2588-1024-D564B72F8C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4831" y="6318250"/>
            <a:ext cx="94777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DEFDB9B-E438-44F2-810E-9CE9BEDA0C28}" type="slidenum">
              <a:rPr lang="en-AU" smtClean="0"/>
              <a:pPr>
                <a:spcAft>
                  <a:spcPts val="600"/>
                </a:spcAft>
              </a:pPr>
              <a:t>7</a:t>
            </a:fld>
            <a:endParaRPr lang="en-AU"/>
          </a:p>
        </p:txBody>
      </p:sp>
      <p:graphicFrame>
        <p:nvGraphicFramePr>
          <p:cNvPr id="11" name="Content Placeholder 8" descr="INformation for businesses about how EVoR works.">
            <a:extLst>
              <a:ext uri="{FF2B5EF4-FFF2-40B4-BE49-F238E27FC236}">
                <a16:creationId xmlns:a16="http://schemas.microsoft.com/office/drawing/2014/main" id="{2A9A9A41-25BF-653C-95CC-956F8D3A67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4303552"/>
              </p:ext>
            </p:extLst>
          </p:nvPr>
        </p:nvGraphicFramePr>
        <p:xfrm>
          <a:off x="608830" y="895351"/>
          <a:ext cx="10963780" cy="5200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83290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EDF64-11CB-AB78-9204-7334D5C93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E5C553-27C8-781B-E1DD-14285A492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830" y="379341"/>
            <a:ext cx="10963780" cy="595290"/>
          </a:xfrm>
        </p:spPr>
        <p:txBody>
          <a:bodyPr anchor="t">
            <a:normAutofit/>
          </a:bodyPr>
          <a:lstStyle/>
          <a:p>
            <a:r>
              <a:rPr lang="en-AU" dirty="0" err="1"/>
              <a:t>EVoR</a:t>
            </a:r>
            <a:r>
              <a:rPr lang="en-AU" dirty="0"/>
              <a:t> – continued, how organisations can apply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81169C2-8E12-AECF-65E9-B89BCF8AB1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8830" y="6318250"/>
            <a:ext cx="937098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dirty="0"/>
              <a:t>SERVICES AUSTRALIA | RENT ASSISTANCE | Content correct as of September 2026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5A65E07-38D7-3C56-576E-A32A9970C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4831" y="6318250"/>
            <a:ext cx="94777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DEFDB9B-E438-44F2-810E-9CE9BEDA0C28}" type="slidenum">
              <a:rPr lang="en-AU" smtClean="0"/>
              <a:pPr>
                <a:spcAft>
                  <a:spcPts val="600"/>
                </a:spcAft>
              </a:pPr>
              <a:t>8</a:t>
            </a:fld>
            <a:endParaRPr lang="en-AU"/>
          </a:p>
        </p:txBody>
      </p:sp>
      <p:graphicFrame>
        <p:nvGraphicFramePr>
          <p:cNvPr id="11" name="Content Placeholder 8" descr="Information for businesses about how to apply for EVoR.">
            <a:extLst>
              <a:ext uri="{FF2B5EF4-FFF2-40B4-BE49-F238E27FC236}">
                <a16:creationId xmlns:a16="http://schemas.microsoft.com/office/drawing/2014/main" id="{65011FAF-E193-F4D8-613F-DF7F4227E1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7842666"/>
              </p:ext>
            </p:extLst>
          </p:nvPr>
        </p:nvGraphicFramePr>
        <p:xfrm>
          <a:off x="299135" y="901790"/>
          <a:ext cx="11594504" cy="5200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47627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EB2D7-6367-EDE0-FC7B-CEBA2D91A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403580D-6860-01E2-91E1-A03AFBF60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830" y="379341"/>
            <a:ext cx="10963780" cy="595290"/>
          </a:xfrm>
        </p:spPr>
        <p:txBody>
          <a:bodyPr anchor="t">
            <a:normAutofit/>
          </a:bodyPr>
          <a:lstStyle/>
          <a:p>
            <a:r>
              <a:rPr lang="en-AU" dirty="0" err="1"/>
              <a:t>EVoR</a:t>
            </a:r>
            <a:r>
              <a:rPr lang="en-AU" dirty="0"/>
              <a:t> – continued, how to update rent details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4BB8F32-E0AD-2496-1E3E-E91B10EE32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8830" y="6318250"/>
            <a:ext cx="937098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dirty="0"/>
              <a:t>SERVICES AUSTRALIA | RENT ASSISTANCE | Content correct as of September 2026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C2F868E-0E2E-FED9-ECB5-A2A1C9E44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4831" y="6318250"/>
            <a:ext cx="94777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DEFDB9B-E438-44F2-810E-9CE9BEDA0C28}" type="slidenum">
              <a:rPr lang="en-AU" smtClean="0"/>
              <a:pPr>
                <a:spcAft>
                  <a:spcPts val="600"/>
                </a:spcAft>
              </a:pPr>
              <a:t>9</a:t>
            </a:fld>
            <a:endParaRPr lang="en-AU"/>
          </a:p>
        </p:txBody>
      </p:sp>
      <p:graphicFrame>
        <p:nvGraphicFramePr>
          <p:cNvPr id="11" name="Content Placeholder 8" descr="Instructions about how a business can update their tenants rent details using EVoR. This includes the timeframe thye can use it within.">
            <a:extLst>
              <a:ext uri="{FF2B5EF4-FFF2-40B4-BE49-F238E27FC236}">
                <a16:creationId xmlns:a16="http://schemas.microsoft.com/office/drawing/2014/main" id="{6D472B80-F759-E028-33D5-CF3BCF78CA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8522566"/>
              </p:ext>
            </p:extLst>
          </p:nvPr>
        </p:nvGraphicFramePr>
        <p:xfrm>
          <a:off x="608830" y="895351"/>
          <a:ext cx="10963780" cy="5200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29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ervices Australia">
      <a:dk1>
        <a:sysClr val="windowText" lastClr="000000"/>
      </a:dk1>
      <a:lt1>
        <a:sysClr val="window" lastClr="FFFFFF"/>
      </a:lt1>
      <a:dk2>
        <a:srgbClr val="75787B"/>
      </a:dk2>
      <a:lt2>
        <a:srgbClr val="E2E3E7"/>
      </a:lt2>
      <a:accent1>
        <a:srgbClr val="00B5E2"/>
      </a:accent1>
      <a:accent2>
        <a:srgbClr val="1B365D"/>
      </a:accent2>
      <a:accent3>
        <a:srgbClr val="FF8674"/>
      </a:accent3>
      <a:accent4>
        <a:srgbClr val="4B384C"/>
      </a:accent4>
      <a:accent5>
        <a:srgbClr val="6F263D"/>
      </a:accent5>
      <a:accent6>
        <a:srgbClr val="BC4700"/>
      </a:accent6>
      <a:hlink>
        <a:srgbClr val="1B365D"/>
      </a:hlink>
      <a:folHlink>
        <a:srgbClr val="1B365D"/>
      </a:folHlink>
    </a:clrScheme>
    <a:fontScheme name="Roboto Family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 anchor="ctr"/>
      <a:lstStyle>
        <a:defPPr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orp-op-1080x1920-pres-blue-v0.3" id="{3A649619-1FF3-47A6-B965-A730A8A45235}" vid="{4C4BB460-3FF8-44F7-99C1-FFB24495D5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38b7459e-eee1-4203-af9f-c5496284dcdf">
      <Terms xmlns="http://schemas.microsoft.com/office/infopath/2007/PartnerControls"/>
    </lcf76f155ced4ddcb4097134ff3c332f>
    <TaxCatchAll xmlns="bda415e6-e861-499c-b863-0e74d60c9b03" xsi:nil="true"/>
    <SharedWithUsers xmlns="bda415e6-e861-499c-b863-0e74d60c9b03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FA0BFADE9B4C45A8337931D707D62B" ma:contentTypeVersion="19" ma:contentTypeDescription="Create a new document." ma:contentTypeScope="" ma:versionID="c3ecf19c4de6cebadacd753cca0aebf5">
  <xsd:schema xmlns:xsd="http://www.w3.org/2001/XMLSchema" xmlns:xs="http://www.w3.org/2001/XMLSchema" xmlns:p="http://schemas.microsoft.com/office/2006/metadata/properties" xmlns:ns1="http://schemas.microsoft.com/sharepoint/v3" xmlns:ns2="38b7459e-eee1-4203-af9f-c5496284dcdf" xmlns:ns3="bda415e6-e861-499c-b863-0e74d60c9b03" targetNamespace="http://schemas.microsoft.com/office/2006/metadata/properties" ma:root="true" ma:fieldsID="f1a31b7afe01897a09bdf28a98ebc243" ns1:_="" ns2:_="" ns3:_="">
    <xsd:import namespace="http://schemas.microsoft.com/sharepoint/v3"/>
    <xsd:import namespace="38b7459e-eee1-4203-af9f-c5496284dcdf"/>
    <xsd:import namespace="bda415e6-e861-499c-b863-0e74d60c9b03"/>
    <xsd:element name="properties">
      <xsd:complexType>
        <xsd:sequence>
          <xsd:element name="documentManagement">
            <xsd:complexType>
              <xsd:all>
                <xsd:element ref="ns1:_ip_UnifiedCompliancePolicyProperties" minOccurs="0"/>
                <xsd:element ref="ns1:_ip_UnifiedCompliancePolicyUIAction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b7459e-eee1-4203-af9f-c5496284d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c6cfea7b-0d04-4edb-9ad5-f314978939a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a415e6-e861-499c-b863-0e74d60c9b0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d47358cc-43c9-42ed-918c-87c04eaf9444}" ma:internalName="TaxCatchAll" ma:showField="CatchAllData" ma:web="bda415e6-e861-499c-b863-0e74d60c9b0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452EB90-A1E0-44E7-ACBB-7015870326C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319916-72FD-48D0-AE7B-D0328ACF3E3F}">
  <ds:schemaRefs>
    <ds:schemaRef ds:uri="http://purl.org/dc/terms/"/>
    <ds:schemaRef ds:uri="http://schemas.microsoft.com/office/2006/metadata/properties"/>
    <ds:schemaRef ds:uri="http://purl.org/dc/elements/1.1/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www.w3.org/XML/1998/namespace"/>
    <ds:schemaRef ds:uri="http://schemas.openxmlformats.org/package/2006/metadata/core-properties"/>
    <ds:schemaRef ds:uri="bda415e6-e861-499c-b863-0e74d60c9b03"/>
    <ds:schemaRef ds:uri="38b7459e-eee1-4203-af9f-c5496284dcdf"/>
  </ds:schemaRefs>
</ds:datastoreItem>
</file>

<file path=customXml/itemProps3.xml><?xml version="1.0" encoding="utf-8"?>
<ds:datastoreItem xmlns:ds="http://schemas.openxmlformats.org/officeDocument/2006/customXml" ds:itemID="{A24AD373-A072-43D9-9E20-ACF507DCB0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8b7459e-eee1-4203-af9f-c5496284dcdf"/>
    <ds:schemaRef ds:uri="bda415e6-e861-499c-b863-0e74d60c9b0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corp-op-1080x1920-pres-blue-v0.3</Template>
  <TotalTime>0</TotalTime>
  <Words>1082</Words>
  <Application>Microsoft Office PowerPoint</Application>
  <PresentationFormat>Widescreen</PresentationFormat>
  <Paragraphs>115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Bahnschrift</vt:lpstr>
      <vt:lpstr>Calibri</vt:lpstr>
      <vt:lpstr>Roboto</vt:lpstr>
      <vt:lpstr>Symbol</vt:lpstr>
      <vt:lpstr>Office Theme</vt:lpstr>
      <vt:lpstr>Rent Assistance for housing providers</vt:lpstr>
      <vt:lpstr>What is Rent Assistance </vt:lpstr>
      <vt:lpstr>Who can get Rent Assistance </vt:lpstr>
      <vt:lpstr>Eligible accommodation costs and types</vt:lpstr>
      <vt:lpstr>Electronic Verification of Rent (EVoR) </vt:lpstr>
      <vt:lpstr>EVoR – continued, who can use EVoR</vt:lpstr>
      <vt:lpstr>EVoR – continued, how EVoR works</vt:lpstr>
      <vt:lpstr>EVoR – continued, how organisations can apply</vt:lpstr>
      <vt:lpstr>EVoR – continued, how to update rent details</vt:lpstr>
      <vt:lpstr>Centrepay deductions</vt:lpstr>
      <vt:lpstr>Thank you! If you need more information go to our website: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Rent Assistance housing providers community presentation</dc:title>
  <dc:creator>Services Australia</dc:creator>
  <cp:keywords/>
  <cp:lastModifiedBy/>
  <cp:revision>1</cp:revision>
  <dcterms:created xsi:type="dcterms:W3CDTF">2026-08-31T05:37:23Z</dcterms:created>
  <dcterms:modified xsi:type="dcterms:W3CDTF">2026-09-08T23:45:39Z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e82d99-dbf6-4839-b1ef-e3c26ab15f73_Enabled">
    <vt:lpwstr>true</vt:lpwstr>
  </property>
  <property fmtid="{D5CDD505-2E9C-101B-9397-08002B2CF9AE}" pid="3" name="MSIP_Label_40e82d99-dbf6-4839-b1ef-e3c26ab15f73_SetDate">
    <vt:lpwstr>2026-08-31T05:47:45Z</vt:lpwstr>
  </property>
  <property fmtid="{D5CDD505-2E9C-101B-9397-08002B2CF9AE}" pid="4" name="MSIP_Label_40e82d99-dbf6-4839-b1ef-e3c26ab15f73_Method">
    <vt:lpwstr>Privileged</vt:lpwstr>
  </property>
  <property fmtid="{D5CDD505-2E9C-101B-9397-08002B2CF9AE}" pid="5" name="MSIP_Label_40e82d99-dbf6-4839-b1ef-e3c26ab15f73_Name">
    <vt:lpwstr>lbl-official</vt:lpwstr>
  </property>
  <property fmtid="{D5CDD505-2E9C-101B-9397-08002B2CF9AE}" pid="6" name="MSIP_Label_40e82d99-dbf6-4839-b1ef-e3c26ab15f73_SiteId">
    <vt:lpwstr>627250e6-3e29-4861-a084-aad68ccfcccc</vt:lpwstr>
  </property>
  <property fmtid="{D5CDD505-2E9C-101B-9397-08002B2CF9AE}" pid="7" name="MSIP_Label_40e82d99-dbf6-4839-b1ef-e3c26ab15f73_ActionId">
    <vt:lpwstr>241d7f0f-4b54-429c-8382-53024bb15a28</vt:lpwstr>
  </property>
  <property fmtid="{D5CDD505-2E9C-101B-9397-08002B2CF9AE}" pid="8" name="MSIP_Label_40e82d99-dbf6-4839-b1ef-e3c26ab15f73_ContentBits">
    <vt:lpwstr>3</vt:lpwstr>
  </property>
  <property fmtid="{D5CDD505-2E9C-101B-9397-08002B2CF9AE}" pid="9" name="MSIP_Label_40e82d99-dbf6-4839-b1ef-e3c26ab15f73_Tag">
    <vt:lpwstr>10, 0, 1, 1</vt:lpwstr>
  </property>
  <property fmtid="{D5CDD505-2E9C-101B-9397-08002B2CF9AE}" pid="10" name="ClassificationContentMarkingFooterLocations">
    <vt:lpwstr>Office Theme:5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Theme:4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0x0101000AFA0BFADE9B4C45A8337931D707D62B</vt:lpwstr>
  </property>
  <property fmtid="{D5CDD505-2E9C-101B-9397-08002B2CF9AE}" pid="15" name="Order">
    <vt:r8>4856900</vt:r8>
  </property>
  <property fmtid="{D5CDD505-2E9C-101B-9397-08002B2CF9AE}" pid="16" name="xd_Signature">
    <vt:bool>false</vt:bool>
  </property>
  <property fmtid="{D5CDD505-2E9C-101B-9397-08002B2CF9AE}" pid="17" name="xd_ProgID">
    <vt:lpwstr/>
  </property>
  <property fmtid="{D5CDD505-2E9C-101B-9397-08002B2CF9AE}" pid="18" name="ComplianceAssetId">
    <vt:lpwstr/>
  </property>
  <property fmtid="{D5CDD505-2E9C-101B-9397-08002B2CF9AE}" pid="19" name="TemplateUrl">
    <vt:lpwstr/>
  </property>
  <property fmtid="{D5CDD505-2E9C-101B-9397-08002B2CF9AE}" pid="20" name="_ExtendedDescription">
    <vt:lpwstr/>
  </property>
  <property fmtid="{D5CDD505-2E9C-101B-9397-08002B2CF9AE}" pid="21" name="TriggerFlowInfo">
    <vt:lpwstr/>
  </property>
  <property fmtid="{D5CDD505-2E9C-101B-9397-08002B2CF9AE}" pid="22" name="MediaServiceImageTags">
    <vt:lpwstr/>
  </property>
</Properties>
</file>