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60" r:id="rId5"/>
    <p:sldId id="266" r:id="rId6"/>
    <p:sldId id="270" r:id="rId7"/>
    <p:sldId id="278" r:id="rId8"/>
    <p:sldId id="276" r:id="rId9"/>
    <p:sldId id="269" r:id="rId10"/>
    <p:sldId id="268" r:id="rId11"/>
    <p:sldId id="271" r:id="rId12"/>
    <p:sldId id="263" r:id="rId13"/>
    <p:sldId id="264" r:id="rId14"/>
    <p:sldId id="261" r:id="rId15"/>
    <p:sldId id="279" r:id="rId16"/>
    <p:sldId id="274"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DE9669-B951-6024-0003-DE5A75E6257F}" name="Santos Andrade, Gabriela" initials="GS" userId="S::Gabriela.SantosAndrade@servicesaustralia.gov.au::d98819f0-9545-436b-9211-4072b66cd4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24" autoAdjust="0"/>
  </p:normalViewPr>
  <p:slideViewPr>
    <p:cSldViewPr snapToGrid="0">
      <p:cViewPr varScale="1">
        <p:scale>
          <a:sx n="98" d="100"/>
          <a:sy n="98" d="100"/>
        </p:scale>
        <p:origin x="330" y="27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28696-155E-4800-A0DB-B94F6EB43D6C}" type="doc">
      <dgm:prSet loTypeId="urn:microsoft.com/office/officeart/2005/8/layout/process1" loCatId="process" qsTypeId="urn:microsoft.com/office/officeart/2005/8/quickstyle/simple1" qsCatId="simple" csTypeId="urn:microsoft.com/office/officeart/2005/8/colors/accent1_2" csCatId="accent1" phldr="1"/>
      <dgm:spPr/>
    </dgm:pt>
    <dgm:pt modelId="{4F6FCB4D-2B86-4D0E-9B21-ED4D33CCB415}">
      <dgm:prSet phldrT="[Text]"/>
      <dgm:spPr/>
      <dgm:t>
        <a:bodyPr/>
        <a:lstStyle/>
        <a:p>
          <a:pPr algn="ctr"/>
          <a:r>
            <a:rPr lang="en-AU" b="1" dirty="0"/>
            <a:t>Australian Taxation Office (ATO) </a:t>
          </a:r>
        </a:p>
        <a:p>
          <a:pPr algn="ctr"/>
          <a:endParaRPr lang="en-AU" dirty="0"/>
        </a:p>
        <a:p>
          <a:pPr algn="ctr"/>
          <a:r>
            <a:rPr lang="en-AU" dirty="0"/>
            <a:t>1. Apply for a tax file number</a:t>
          </a:r>
        </a:p>
      </dgm:t>
    </dgm:pt>
    <dgm:pt modelId="{9348160D-47D7-4BD1-B344-29F9CA7E0239}" type="parTrans" cxnId="{8A43E019-8DC5-49B0-B434-E57F1581A0D5}">
      <dgm:prSet/>
      <dgm:spPr/>
      <dgm:t>
        <a:bodyPr/>
        <a:lstStyle/>
        <a:p>
          <a:endParaRPr lang="en-AU"/>
        </a:p>
      </dgm:t>
    </dgm:pt>
    <dgm:pt modelId="{B55AA91D-E280-45FF-8810-4EEEA1757A10}" type="sibTrans" cxnId="{8A43E019-8DC5-49B0-B434-E57F1581A0D5}">
      <dgm:prSet/>
      <dgm:spPr/>
      <dgm:t>
        <a:bodyPr/>
        <a:lstStyle/>
        <a:p>
          <a:endParaRPr lang="en-AU" dirty="0"/>
        </a:p>
      </dgm:t>
    </dgm:pt>
    <dgm:pt modelId="{125F7A23-48B8-4A32-B8F9-E005FDBC5A59}">
      <dgm:prSet phldrT="[Text]"/>
      <dgm:spPr/>
      <dgm:t>
        <a:bodyPr/>
        <a:lstStyle/>
        <a:p>
          <a:r>
            <a:rPr lang="en-AU" b="1" dirty="0"/>
            <a:t>Online or phone</a:t>
          </a:r>
        </a:p>
        <a:p>
          <a:endParaRPr lang="en-AU" b="1" dirty="0"/>
        </a:p>
        <a:p>
          <a:r>
            <a:rPr lang="en-AU" b="0" dirty="0"/>
            <a:t>4. Confirm your identity as per the instructions you get from Services Australia </a:t>
          </a:r>
        </a:p>
      </dgm:t>
    </dgm:pt>
    <dgm:pt modelId="{7669C2B5-5514-406A-B618-9784D13F6568}" type="parTrans" cxnId="{0143AEE3-AF3A-4638-A49C-6D4A5AC22E31}">
      <dgm:prSet/>
      <dgm:spPr/>
      <dgm:t>
        <a:bodyPr/>
        <a:lstStyle/>
        <a:p>
          <a:endParaRPr lang="en-AU"/>
        </a:p>
      </dgm:t>
    </dgm:pt>
    <dgm:pt modelId="{0C297849-C474-4CB1-A558-E812BD97140A}" type="sibTrans" cxnId="{0143AEE3-AF3A-4638-A49C-6D4A5AC22E31}">
      <dgm:prSet/>
      <dgm:spPr/>
      <dgm:t>
        <a:bodyPr/>
        <a:lstStyle/>
        <a:p>
          <a:endParaRPr lang="en-AU" dirty="0"/>
        </a:p>
      </dgm:t>
    </dgm:pt>
    <dgm:pt modelId="{4633E9D0-8CD3-4104-B298-E7C4359DF6B9}">
      <dgm:prSet phldrT="[Text]"/>
      <dgm:spPr/>
      <dgm:t>
        <a:bodyPr/>
        <a:lstStyle/>
        <a:p>
          <a:r>
            <a:rPr lang="en-AU" b="1" dirty="0"/>
            <a:t>myGov website</a:t>
          </a:r>
        </a:p>
        <a:p>
          <a:endParaRPr lang="en-AU" b="1" dirty="0"/>
        </a:p>
        <a:p>
          <a:r>
            <a:rPr lang="en-AU" b="0" dirty="0"/>
            <a:t>4. Use your Centrelink account through myGov to claim a payment</a:t>
          </a:r>
        </a:p>
      </dgm:t>
    </dgm:pt>
    <dgm:pt modelId="{FF7EE2CA-1606-46B0-B9A0-415BF5E582DC}" type="parTrans" cxnId="{9600A0A5-8707-4094-A8C6-81859BB532C4}">
      <dgm:prSet/>
      <dgm:spPr/>
      <dgm:t>
        <a:bodyPr/>
        <a:lstStyle/>
        <a:p>
          <a:endParaRPr lang="en-AU"/>
        </a:p>
      </dgm:t>
    </dgm:pt>
    <dgm:pt modelId="{F87ECB0C-7933-47CF-8EB0-3FCBD8D10408}" type="sibTrans" cxnId="{9600A0A5-8707-4094-A8C6-81859BB532C4}">
      <dgm:prSet/>
      <dgm:spPr/>
      <dgm:t>
        <a:bodyPr/>
        <a:lstStyle/>
        <a:p>
          <a:endParaRPr lang="en-AU"/>
        </a:p>
      </dgm:t>
    </dgm:pt>
    <dgm:pt modelId="{B97DD171-DB97-441D-BA3B-F33BE7A9706A}">
      <dgm:prSet/>
      <dgm:spPr/>
      <dgm:t>
        <a:bodyPr/>
        <a:lstStyle/>
        <a:p>
          <a:r>
            <a:rPr lang="en-AU" b="1" dirty="0"/>
            <a:t>myGov website</a:t>
          </a:r>
        </a:p>
        <a:p>
          <a:r>
            <a:rPr lang="en-AU" b="1" dirty="0"/>
            <a:t>(my.gov.au)</a:t>
          </a:r>
          <a:endParaRPr lang="en-AU" dirty="0"/>
        </a:p>
        <a:p>
          <a:endParaRPr lang="en-AU" dirty="0"/>
        </a:p>
        <a:p>
          <a:r>
            <a:rPr lang="en-AU" dirty="0"/>
            <a:t>2. Create a myGov account</a:t>
          </a:r>
        </a:p>
      </dgm:t>
    </dgm:pt>
    <dgm:pt modelId="{C149C22E-9C4B-47C5-AF50-E21843AB1A0B}" type="parTrans" cxnId="{2DFB7C50-ADA3-467E-8FD2-8E5720CB283B}">
      <dgm:prSet/>
      <dgm:spPr/>
      <dgm:t>
        <a:bodyPr/>
        <a:lstStyle/>
        <a:p>
          <a:endParaRPr lang="en-AU"/>
        </a:p>
      </dgm:t>
    </dgm:pt>
    <dgm:pt modelId="{0D2A3CC5-A022-4DE9-8D8E-2BAB4A333281}" type="sibTrans" cxnId="{2DFB7C50-ADA3-467E-8FD2-8E5720CB283B}">
      <dgm:prSet/>
      <dgm:spPr/>
      <dgm:t>
        <a:bodyPr/>
        <a:lstStyle/>
        <a:p>
          <a:endParaRPr lang="en-AU" dirty="0"/>
        </a:p>
      </dgm:t>
    </dgm:pt>
    <dgm:pt modelId="{5A77C7DD-8483-4BF0-837F-0F27092F5AF3}">
      <dgm:prSet/>
      <dgm:spPr/>
      <dgm:t>
        <a:bodyPr/>
        <a:lstStyle/>
        <a:p>
          <a:r>
            <a:rPr lang="en-AU" b="1" dirty="0"/>
            <a:t>myGov website</a:t>
          </a:r>
        </a:p>
        <a:p>
          <a:endParaRPr lang="en-AU" dirty="0"/>
        </a:p>
        <a:p>
          <a:r>
            <a:rPr lang="en-AU" dirty="0"/>
            <a:t>3. Link Centrelink to your myGov account</a:t>
          </a:r>
        </a:p>
      </dgm:t>
    </dgm:pt>
    <dgm:pt modelId="{2897993B-A2F6-4B1C-B51F-C3D38247DDDA}" type="parTrans" cxnId="{A290E99F-1E6A-4B78-916B-F22C908EF815}">
      <dgm:prSet/>
      <dgm:spPr/>
      <dgm:t>
        <a:bodyPr/>
        <a:lstStyle/>
        <a:p>
          <a:endParaRPr lang="en-AU"/>
        </a:p>
      </dgm:t>
    </dgm:pt>
    <dgm:pt modelId="{63FD4FDC-341C-4C3F-BECE-6C0932F7F8AA}" type="sibTrans" cxnId="{A290E99F-1E6A-4B78-916B-F22C908EF815}">
      <dgm:prSet/>
      <dgm:spPr/>
      <dgm:t>
        <a:bodyPr/>
        <a:lstStyle/>
        <a:p>
          <a:endParaRPr lang="en-AU" dirty="0"/>
        </a:p>
      </dgm:t>
    </dgm:pt>
    <dgm:pt modelId="{54BE0F16-2DFC-427E-93F4-A3892C71430E}" type="pres">
      <dgm:prSet presAssocID="{3AA28696-155E-4800-A0DB-B94F6EB43D6C}" presName="Name0" presStyleCnt="0">
        <dgm:presLayoutVars>
          <dgm:dir/>
          <dgm:resizeHandles val="exact"/>
        </dgm:presLayoutVars>
      </dgm:prSet>
      <dgm:spPr/>
    </dgm:pt>
    <dgm:pt modelId="{301AF97F-22D6-47F6-87FB-357439AAD644}" type="pres">
      <dgm:prSet presAssocID="{4F6FCB4D-2B86-4D0E-9B21-ED4D33CCB415}" presName="node" presStyleLbl="node1" presStyleIdx="0" presStyleCnt="5">
        <dgm:presLayoutVars>
          <dgm:bulletEnabled val="1"/>
        </dgm:presLayoutVars>
      </dgm:prSet>
      <dgm:spPr/>
    </dgm:pt>
    <dgm:pt modelId="{1A6621A4-ABC7-4CE3-A3B7-9F49FD743FD8}" type="pres">
      <dgm:prSet presAssocID="{B55AA91D-E280-45FF-8810-4EEEA1757A10}" presName="sibTrans" presStyleLbl="sibTrans2D1" presStyleIdx="0" presStyleCnt="4"/>
      <dgm:spPr/>
    </dgm:pt>
    <dgm:pt modelId="{008F8AB8-2695-408E-8C49-57CB2B957D79}" type="pres">
      <dgm:prSet presAssocID="{B55AA91D-E280-45FF-8810-4EEEA1757A10}" presName="connectorText" presStyleLbl="sibTrans2D1" presStyleIdx="0" presStyleCnt="4"/>
      <dgm:spPr/>
    </dgm:pt>
    <dgm:pt modelId="{597DEB30-4BDF-4DBB-9E8E-19481430D225}" type="pres">
      <dgm:prSet presAssocID="{B97DD171-DB97-441D-BA3B-F33BE7A9706A}" presName="node" presStyleLbl="node1" presStyleIdx="1" presStyleCnt="5">
        <dgm:presLayoutVars>
          <dgm:bulletEnabled val="1"/>
        </dgm:presLayoutVars>
      </dgm:prSet>
      <dgm:spPr/>
    </dgm:pt>
    <dgm:pt modelId="{BDD49C34-F2F7-4C5F-B9B6-190028336085}" type="pres">
      <dgm:prSet presAssocID="{0D2A3CC5-A022-4DE9-8D8E-2BAB4A333281}" presName="sibTrans" presStyleLbl="sibTrans2D1" presStyleIdx="1" presStyleCnt="4"/>
      <dgm:spPr/>
    </dgm:pt>
    <dgm:pt modelId="{C80F5764-6EAD-464F-BDD6-FD6C27D9AD5D}" type="pres">
      <dgm:prSet presAssocID="{0D2A3CC5-A022-4DE9-8D8E-2BAB4A333281}" presName="connectorText" presStyleLbl="sibTrans2D1" presStyleIdx="1" presStyleCnt="4"/>
      <dgm:spPr/>
    </dgm:pt>
    <dgm:pt modelId="{6EF77710-EEA0-4741-9E4F-6B668822C541}" type="pres">
      <dgm:prSet presAssocID="{5A77C7DD-8483-4BF0-837F-0F27092F5AF3}" presName="node" presStyleLbl="node1" presStyleIdx="2" presStyleCnt="5">
        <dgm:presLayoutVars>
          <dgm:bulletEnabled val="1"/>
        </dgm:presLayoutVars>
      </dgm:prSet>
      <dgm:spPr/>
    </dgm:pt>
    <dgm:pt modelId="{3088726A-D95E-4497-B487-77A93C1EAA25}" type="pres">
      <dgm:prSet presAssocID="{63FD4FDC-341C-4C3F-BECE-6C0932F7F8AA}" presName="sibTrans" presStyleLbl="sibTrans2D1" presStyleIdx="2" presStyleCnt="4"/>
      <dgm:spPr/>
    </dgm:pt>
    <dgm:pt modelId="{82A749E9-491A-4B1C-9CD2-544883112B5D}" type="pres">
      <dgm:prSet presAssocID="{63FD4FDC-341C-4C3F-BECE-6C0932F7F8AA}" presName="connectorText" presStyleLbl="sibTrans2D1" presStyleIdx="2" presStyleCnt="4"/>
      <dgm:spPr/>
    </dgm:pt>
    <dgm:pt modelId="{8DD33A6D-2D89-4013-A6AE-CE6BD01142CD}" type="pres">
      <dgm:prSet presAssocID="{125F7A23-48B8-4A32-B8F9-E005FDBC5A59}" presName="node" presStyleLbl="node1" presStyleIdx="3" presStyleCnt="5">
        <dgm:presLayoutVars>
          <dgm:bulletEnabled val="1"/>
        </dgm:presLayoutVars>
      </dgm:prSet>
      <dgm:spPr/>
    </dgm:pt>
    <dgm:pt modelId="{FF3BDABA-092F-43C8-9E68-590853653B6A}" type="pres">
      <dgm:prSet presAssocID="{0C297849-C474-4CB1-A558-E812BD97140A}" presName="sibTrans" presStyleLbl="sibTrans2D1" presStyleIdx="3" presStyleCnt="4"/>
      <dgm:spPr/>
    </dgm:pt>
    <dgm:pt modelId="{01737F4A-236A-4D6D-B406-065B69A3469A}" type="pres">
      <dgm:prSet presAssocID="{0C297849-C474-4CB1-A558-E812BD97140A}" presName="connectorText" presStyleLbl="sibTrans2D1" presStyleIdx="3" presStyleCnt="4"/>
      <dgm:spPr/>
    </dgm:pt>
    <dgm:pt modelId="{BE220F9C-761C-4F6F-87C3-8ED10689A447}" type="pres">
      <dgm:prSet presAssocID="{4633E9D0-8CD3-4104-B298-E7C4359DF6B9}" presName="node" presStyleLbl="node1" presStyleIdx="4" presStyleCnt="5" custLinFactNeighborX="-3783" custLinFactNeighborY="-861">
        <dgm:presLayoutVars>
          <dgm:bulletEnabled val="1"/>
        </dgm:presLayoutVars>
      </dgm:prSet>
      <dgm:spPr/>
    </dgm:pt>
  </dgm:ptLst>
  <dgm:cxnLst>
    <dgm:cxn modelId="{FC0F3D0A-4989-4472-95D0-B91C20F34C13}" type="presOf" srcId="{0D2A3CC5-A022-4DE9-8D8E-2BAB4A333281}" destId="{BDD49C34-F2F7-4C5F-B9B6-190028336085}" srcOrd="0" destOrd="0" presId="urn:microsoft.com/office/officeart/2005/8/layout/process1"/>
    <dgm:cxn modelId="{C93C9018-039F-4B68-B2DB-385F0670FD66}" type="presOf" srcId="{B97DD171-DB97-441D-BA3B-F33BE7A9706A}" destId="{597DEB30-4BDF-4DBB-9E8E-19481430D225}" srcOrd="0" destOrd="0" presId="urn:microsoft.com/office/officeart/2005/8/layout/process1"/>
    <dgm:cxn modelId="{8A43E019-8DC5-49B0-B434-E57F1581A0D5}" srcId="{3AA28696-155E-4800-A0DB-B94F6EB43D6C}" destId="{4F6FCB4D-2B86-4D0E-9B21-ED4D33CCB415}" srcOrd="0" destOrd="0" parTransId="{9348160D-47D7-4BD1-B344-29F9CA7E0239}" sibTransId="{B55AA91D-E280-45FF-8810-4EEEA1757A10}"/>
    <dgm:cxn modelId="{24501B31-92BD-496D-B3B9-65A0005BF86F}" type="presOf" srcId="{0D2A3CC5-A022-4DE9-8D8E-2BAB4A333281}" destId="{C80F5764-6EAD-464F-BDD6-FD6C27D9AD5D}" srcOrd="1" destOrd="0" presId="urn:microsoft.com/office/officeart/2005/8/layout/process1"/>
    <dgm:cxn modelId="{916DF75C-F738-44A2-A8EA-DDC94CAFE0BD}" type="presOf" srcId="{4633E9D0-8CD3-4104-B298-E7C4359DF6B9}" destId="{BE220F9C-761C-4F6F-87C3-8ED10689A447}" srcOrd="0" destOrd="0" presId="urn:microsoft.com/office/officeart/2005/8/layout/process1"/>
    <dgm:cxn modelId="{0425C764-60B4-47B6-94DE-97E4AB5C29A1}" type="presOf" srcId="{0C297849-C474-4CB1-A558-E812BD97140A}" destId="{01737F4A-236A-4D6D-B406-065B69A3469A}" srcOrd="1" destOrd="0" presId="urn:microsoft.com/office/officeart/2005/8/layout/process1"/>
    <dgm:cxn modelId="{F994C065-3D8A-4989-9100-52A7D2AF7B29}" type="presOf" srcId="{B55AA91D-E280-45FF-8810-4EEEA1757A10}" destId="{1A6621A4-ABC7-4CE3-A3B7-9F49FD743FD8}" srcOrd="0" destOrd="0" presId="urn:microsoft.com/office/officeart/2005/8/layout/process1"/>
    <dgm:cxn modelId="{679CDA68-99A4-4338-82F4-67C89F21E269}" type="presOf" srcId="{0C297849-C474-4CB1-A558-E812BD97140A}" destId="{FF3BDABA-092F-43C8-9E68-590853653B6A}" srcOrd="0" destOrd="0" presId="urn:microsoft.com/office/officeart/2005/8/layout/process1"/>
    <dgm:cxn modelId="{2DFB7C50-ADA3-467E-8FD2-8E5720CB283B}" srcId="{3AA28696-155E-4800-A0DB-B94F6EB43D6C}" destId="{B97DD171-DB97-441D-BA3B-F33BE7A9706A}" srcOrd="1" destOrd="0" parTransId="{C149C22E-9C4B-47C5-AF50-E21843AB1A0B}" sibTransId="{0D2A3CC5-A022-4DE9-8D8E-2BAB4A333281}"/>
    <dgm:cxn modelId="{7FA08788-EB2B-4F57-8D29-A3657B2B8BA6}" type="presOf" srcId="{125F7A23-48B8-4A32-B8F9-E005FDBC5A59}" destId="{8DD33A6D-2D89-4013-A6AE-CE6BD01142CD}" srcOrd="0" destOrd="0" presId="urn:microsoft.com/office/officeart/2005/8/layout/process1"/>
    <dgm:cxn modelId="{AF3D849E-13E7-46B2-A78B-42784853F9A2}" type="presOf" srcId="{3AA28696-155E-4800-A0DB-B94F6EB43D6C}" destId="{54BE0F16-2DFC-427E-93F4-A3892C71430E}" srcOrd="0" destOrd="0" presId="urn:microsoft.com/office/officeart/2005/8/layout/process1"/>
    <dgm:cxn modelId="{A290E99F-1E6A-4B78-916B-F22C908EF815}" srcId="{3AA28696-155E-4800-A0DB-B94F6EB43D6C}" destId="{5A77C7DD-8483-4BF0-837F-0F27092F5AF3}" srcOrd="2" destOrd="0" parTransId="{2897993B-A2F6-4B1C-B51F-C3D38247DDDA}" sibTransId="{63FD4FDC-341C-4C3F-BECE-6C0932F7F8AA}"/>
    <dgm:cxn modelId="{9600A0A5-8707-4094-A8C6-81859BB532C4}" srcId="{3AA28696-155E-4800-A0DB-B94F6EB43D6C}" destId="{4633E9D0-8CD3-4104-B298-E7C4359DF6B9}" srcOrd="4" destOrd="0" parTransId="{FF7EE2CA-1606-46B0-B9A0-415BF5E582DC}" sibTransId="{F87ECB0C-7933-47CF-8EB0-3FCBD8D10408}"/>
    <dgm:cxn modelId="{48737AA7-5605-49BA-985A-660280CB6283}" type="presOf" srcId="{4F6FCB4D-2B86-4D0E-9B21-ED4D33CCB415}" destId="{301AF97F-22D6-47F6-87FB-357439AAD644}" srcOrd="0" destOrd="0" presId="urn:microsoft.com/office/officeart/2005/8/layout/process1"/>
    <dgm:cxn modelId="{D2D3E9B1-A763-49A1-BB26-C18BA8BC4DA8}" type="presOf" srcId="{5A77C7DD-8483-4BF0-837F-0F27092F5AF3}" destId="{6EF77710-EEA0-4741-9E4F-6B668822C541}" srcOrd="0" destOrd="0" presId="urn:microsoft.com/office/officeart/2005/8/layout/process1"/>
    <dgm:cxn modelId="{857B2FB6-17A2-4FC1-B0A4-A39F31A43F01}" type="presOf" srcId="{B55AA91D-E280-45FF-8810-4EEEA1757A10}" destId="{008F8AB8-2695-408E-8C49-57CB2B957D79}" srcOrd="1" destOrd="0" presId="urn:microsoft.com/office/officeart/2005/8/layout/process1"/>
    <dgm:cxn modelId="{22DF4EC7-324B-4004-8641-904CD6DEC913}" type="presOf" srcId="{63FD4FDC-341C-4C3F-BECE-6C0932F7F8AA}" destId="{3088726A-D95E-4497-B487-77A93C1EAA25}" srcOrd="0" destOrd="0" presId="urn:microsoft.com/office/officeart/2005/8/layout/process1"/>
    <dgm:cxn modelId="{900019D0-7D1B-4DB8-904F-B0EAB777610E}" type="presOf" srcId="{63FD4FDC-341C-4C3F-BECE-6C0932F7F8AA}" destId="{82A749E9-491A-4B1C-9CD2-544883112B5D}" srcOrd="1" destOrd="0" presId="urn:microsoft.com/office/officeart/2005/8/layout/process1"/>
    <dgm:cxn modelId="{0143AEE3-AF3A-4638-A49C-6D4A5AC22E31}" srcId="{3AA28696-155E-4800-A0DB-B94F6EB43D6C}" destId="{125F7A23-48B8-4A32-B8F9-E005FDBC5A59}" srcOrd="3" destOrd="0" parTransId="{7669C2B5-5514-406A-B618-9784D13F6568}" sibTransId="{0C297849-C474-4CB1-A558-E812BD97140A}"/>
    <dgm:cxn modelId="{AE7962A2-12A7-4A6E-885E-2578CB08AFB8}" type="presParOf" srcId="{54BE0F16-2DFC-427E-93F4-A3892C71430E}" destId="{301AF97F-22D6-47F6-87FB-357439AAD644}" srcOrd="0" destOrd="0" presId="urn:microsoft.com/office/officeart/2005/8/layout/process1"/>
    <dgm:cxn modelId="{ADE2FF41-3790-4755-8DB9-283EE092A87D}" type="presParOf" srcId="{54BE0F16-2DFC-427E-93F4-A3892C71430E}" destId="{1A6621A4-ABC7-4CE3-A3B7-9F49FD743FD8}" srcOrd="1" destOrd="0" presId="urn:microsoft.com/office/officeart/2005/8/layout/process1"/>
    <dgm:cxn modelId="{9233A9A6-F2D4-4C4F-A17E-950C70783A6B}" type="presParOf" srcId="{1A6621A4-ABC7-4CE3-A3B7-9F49FD743FD8}" destId="{008F8AB8-2695-408E-8C49-57CB2B957D79}" srcOrd="0" destOrd="0" presId="urn:microsoft.com/office/officeart/2005/8/layout/process1"/>
    <dgm:cxn modelId="{08150AF7-6EC7-454B-BCAB-47923414A74F}" type="presParOf" srcId="{54BE0F16-2DFC-427E-93F4-A3892C71430E}" destId="{597DEB30-4BDF-4DBB-9E8E-19481430D225}" srcOrd="2" destOrd="0" presId="urn:microsoft.com/office/officeart/2005/8/layout/process1"/>
    <dgm:cxn modelId="{CE2AC62D-A9AA-4FC9-AAFF-A6672BAFAAC9}" type="presParOf" srcId="{54BE0F16-2DFC-427E-93F4-A3892C71430E}" destId="{BDD49C34-F2F7-4C5F-B9B6-190028336085}" srcOrd="3" destOrd="0" presId="urn:microsoft.com/office/officeart/2005/8/layout/process1"/>
    <dgm:cxn modelId="{CF4D8458-681C-469D-9CCD-5C0DBB6F2C87}" type="presParOf" srcId="{BDD49C34-F2F7-4C5F-B9B6-190028336085}" destId="{C80F5764-6EAD-464F-BDD6-FD6C27D9AD5D}" srcOrd="0" destOrd="0" presId="urn:microsoft.com/office/officeart/2005/8/layout/process1"/>
    <dgm:cxn modelId="{50CAC83D-6020-47F0-A3C0-F803F2A7E1F8}" type="presParOf" srcId="{54BE0F16-2DFC-427E-93F4-A3892C71430E}" destId="{6EF77710-EEA0-4741-9E4F-6B668822C541}" srcOrd="4" destOrd="0" presId="urn:microsoft.com/office/officeart/2005/8/layout/process1"/>
    <dgm:cxn modelId="{E8CAB242-4E80-4954-A96D-AF8CC4EBE637}" type="presParOf" srcId="{54BE0F16-2DFC-427E-93F4-A3892C71430E}" destId="{3088726A-D95E-4497-B487-77A93C1EAA25}" srcOrd="5" destOrd="0" presId="urn:microsoft.com/office/officeart/2005/8/layout/process1"/>
    <dgm:cxn modelId="{927E03DC-3245-4ECD-A6FA-8B8965DD04ED}" type="presParOf" srcId="{3088726A-D95E-4497-B487-77A93C1EAA25}" destId="{82A749E9-491A-4B1C-9CD2-544883112B5D}" srcOrd="0" destOrd="0" presId="urn:microsoft.com/office/officeart/2005/8/layout/process1"/>
    <dgm:cxn modelId="{96719064-ED7C-4EEF-B873-B845D3365A5D}" type="presParOf" srcId="{54BE0F16-2DFC-427E-93F4-A3892C71430E}" destId="{8DD33A6D-2D89-4013-A6AE-CE6BD01142CD}" srcOrd="6" destOrd="0" presId="urn:microsoft.com/office/officeart/2005/8/layout/process1"/>
    <dgm:cxn modelId="{4B90F819-569E-43EB-B63A-35EE7C42C3DF}" type="presParOf" srcId="{54BE0F16-2DFC-427E-93F4-A3892C71430E}" destId="{FF3BDABA-092F-43C8-9E68-590853653B6A}" srcOrd="7" destOrd="0" presId="urn:microsoft.com/office/officeart/2005/8/layout/process1"/>
    <dgm:cxn modelId="{BD0B66FE-0A4B-47B8-8573-09B0294571BA}" type="presParOf" srcId="{FF3BDABA-092F-43C8-9E68-590853653B6A}" destId="{01737F4A-236A-4D6D-B406-065B69A3469A}" srcOrd="0" destOrd="0" presId="urn:microsoft.com/office/officeart/2005/8/layout/process1"/>
    <dgm:cxn modelId="{9C8F4679-8B13-4F04-97BE-24201604EAF9}" type="presParOf" srcId="{54BE0F16-2DFC-427E-93F4-A3892C71430E}" destId="{BE220F9C-761C-4F6F-87C3-8ED10689A447}"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AF97F-22D6-47F6-87FB-357439AAD644}">
      <dsp:nvSpPr>
        <dsp:cNvPr id="0" name=""/>
        <dsp:cNvSpPr/>
      </dsp:nvSpPr>
      <dsp:spPr>
        <a:xfrm>
          <a:off x="5307" y="1720493"/>
          <a:ext cx="1645178" cy="20253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dirty="0"/>
            <a:t>Australian Taxation Office (ATO) </a:t>
          </a:r>
        </a:p>
        <a:p>
          <a:pPr marL="0" lvl="0" indent="0" algn="ctr" defTabSz="666750">
            <a:lnSpc>
              <a:spcPct val="90000"/>
            </a:lnSpc>
            <a:spcBef>
              <a:spcPct val="0"/>
            </a:spcBef>
            <a:spcAft>
              <a:spcPct val="35000"/>
            </a:spcAft>
            <a:buNone/>
          </a:pPr>
          <a:endParaRPr lang="en-AU" sz="1500" kern="1200" dirty="0"/>
        </a:p>
        <a:p>
          <a:pPr marL="0" lvl="0" indent="0" algn="ctr" defTabSz="666750">
            <a:lnSpc>
              <a:spcPct val="90000"/>
            </a:lnSpc>
            <a:spcBef>
              <a:spcPct val="0"/>
            </a:spcBef>
            <a:spcAft>
              <a:spcPct val="35000"/>
            </a:spcAft>
            <a:buNone/>
          </a:pPr>
          <a:r>
            <a:rPr lang="en-AU" sz="1500" kern="1200" dirty="0"/>
            <a:t>1. Apply for a tax file number</a:t>
          </a:r>
        </a:p>
      </dsp:txBody>
      <dsp:txXfrm>
        <a:off x="53493" y="1768679"/>
        <a:ext cx="1548806" cy="1928933"/>
      </dsp:txXfrm>
    </dsp:sp>
    <dsp:sp modelId="{1A6621A4-ABC7-4CE3-A3B7-9F49FD743FD8}">
      <dsp:nvSpPr>
        <dsp:cNvPr id="0" name=""/>
        <dsp:cNvSpPr/>
      </dsp:nvSpPr>
      <dsp:spPr>
        <a:xfrm>
          <a:off x="1815003" y="2529143"/>
          <a:ext cx="348777" cy="408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dirty="0"/>
        </a:p>
      </dsp:txBody>
      <dsp:txXfrm>
        <a:off x="1815003" y="2610744"/>
        <a:ext cx="244144" cy="244802"/>
      </dsp:txXfrm>
    </dsp:sp>
    <dsp:sp modelId="{597DEB30-4BDF-4DBB-9E8E-19481430D225}">
      <dsp:nvSpPr>
        <dsp:cNvPr id="0" name=""/>
        <dsp:cNvSpPr/>
      </dsp:nvSpPr>
      <dsp:spPr>
        <a:xfrm>
          <a:off x="2308557" y="1720493"/>
          <a:ext cx="1645178" cy="20253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dirty="0"/>
            <a:t>myGov website</a:t>
          </a:r>
        </a:p>
        <a:p>
          <a:pPr marL="0" lvl="0" indent="0" algn="ctr" defTabSz="666750">
            <a:lnSpc>
              <a:spcPct val="90000"/>
            </a:lnSpc>
            <a:spcBef>
              <a:spcPct val="0"/>
            </a:spcBef>
            <a:spcAft>
              <a:spcPct val="35000"/>
            </a:spcAft>
            <a:buNone/>
          </a:pPr>
          <a:r>
            <a:rPr lang="en-AU" sz="1500" b="1" kern="1200" dirty="0"/>
            <a:t>(my.gov.au)</a:t>
          </a:r>
          <a:endParaRPr lang="en-AU" sz="1500" kern="1200" dirty="0"/>
        </a:p>
        <a:p>
          <a:pPr marL="0" lvl="0" indent="0" algn="ctr" defTabSz="666750">
            <a:lnSpc>
              <a:spcPct val="90000"/>
            </a:lnSpc>
            <a:spcBef>
              <a:spcPct val="0"/>
            </a:spcBef>
            <a:spcAft>
              <a:spcPct val="35000"/>
            </a:spcAft>
            <a:buNone/>
          </a:pPr>
          <a:endParaRPr lang="en-AU" sz="1500" kern="1200" dirty="0"/>
        </a:p>
        <a:p>
          <a:pPr marL="0" lvl="0" indent="0" algn="ctr" defTabSz="666750">
            <a:lnSpc>
              <a:spcPct val="90000"/>
            </a:lnSpc>
            <a:spcBef>
              <a:spcPct val="0"/>
            </a:spcBef>
            <a:spcAft>
              <a:spcPct val="35000"/>
            </a:spcAft>
            <a:buNone/>
          </a:pPr>
          <a:r>
            <a:rPr lang="en-AU" sz="1500" kern="1200" dirty="0"/>
            <a:t>2. Create a myGov account</a:t>
          </a:r>
        </a:p>
      </dsp:txBody>
      <dsp:txXfrm>
        <a:off x="2356743" y="1768679"/>
        <a:ext cx="1548806" cy="1928933"/>
      </dsp:txXfrm>
    </dsp:sp>
    <dsp:sp modelId="{BDD49C34-F2F7-4C5F-B9B6-190028336085}">
      <dsp:nvSpPr>
        <dsp:cNvPr id="0" name=""/>
        <dsp:cNvSpPr/>
      </dsp:nvSpPr>
      <dsp:spPr>
        <a:xfrm>
          <a:off x="4118254" y="2529143"/>
          <a:ext cx="348777" cy="408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dirty="0"/>
        </a:p>
      </dsp:txBody>
      <dsp:txXfrm>
        <a:off x="4118254" y="2610744"/>
        <a:ext cx="244144" cy="244802"/>
      </dsp:txXfrm>
    </dsp:sp>
    <dsp:sp modelId="{6EF77710-EEA0-4741-9E4F-6B668822C541}">
      <dsp:nvSpPr>
        <dsp:cNvPr id="0" name=""/>
        <dsp:cNvSpPr/>
      </dsp:nvSpPr>
      <dsp:spPr>
        <a:xfrm>
          <a:off x="4611808" y="1720493"/>
          <a:ext cx="1645178" cy="20253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dirty="0"/>
            <a:t>myGov website</a:t>
          </a:r>
        </a:p>
        <a:p>
          <a:pPr marL="0" lvl="0" indent="0" algn="ctr" defTabSz="666750">
            <a:lnSpc>
              <a:spcPct val="90000"/>
            </a:lnSpc>
            <a:spcBef>
              <a:spcPct val="0"/>
            </a:spcBef>
            <a:spcAft>
              <a:spcPct val="35000"/>
            </a:spcAft>
            <a:buNone/>
          </a:pPr>
          <a:endParaRPr lang="en-AU" sz="1500" kern="1200" dirty="0"/>
        </a:p>
        <a:p>
          <a:pPr marL="0" lvl="0" indent="0" algn="ctr" defTabSz="666750">
            <a:lnSpc>
              <a:spcPct val="90000"/>
            </a:lnSpc>
            <a:spcBef>
              <a:spcPct val="0"/>
            </a:spcBef>
            <a:spcAft>
              <a:spcPct val="35000"/>
            </a:spcAft>
            <a:buNone/>
          </a:pPr>
          <a:r>
            <a:rPr lang="en-AU" sz="1500" kern="1200" dirty="0"/>
            <a:t>3. Link Centrelink to your myGov account</a:t>
          </a:r>
        </a:p>
      </dsp:txBody>
      <dsp:txXfrm>
        <a:off x="4659994" y="1768679"/>
        <a:ext cx="1548806" cy="1928933"/>
      </dsp:txXfrm>
    </dsp:sp>
    <dsp:sp modelId="{3088726A-D95E-4497-B487-77A93C1EAA25}">
      <dsp:nvSpPr>
        <dsp:cNvPr id="0" name=""/>
        <dsp:cNvSpPr/>
      </dsp:nvSpPr>
      <dsp:spPr>
        <a:xfrm>
          <a:off x="6421504" y="2529143"/>
          <a:ext cx="348777" cy="408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dirty="0"/>
        </a:p>
      </dsp:txBody>
      <dsp:txXfrm>
        <a:off x="6421504" y="2610744"/>
        <a:ext cx="244144" cy="244802"/>
      </dsp:txXfrm>
    </dsp:sp>
    <dsp:sp modelId="{8DD33A6D-2D89-4013-A6AE-CE6BD01142CD}">
      <dsp:nvSpPr>
        <dsp:cNvPr id="0" name=""/>
        <dsp:cNvSpPr/>
      </dsp:nvSpPr>
      <dsp:spPr>
        <a:xfrm>
          <a:off x="6915058" y="1720493"/>
          <a:ext cx="1645178" cy="20253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dirty="0"/>
            <a:t>Online or phone</a:t>
          </a:r>
        </a:p>
        <a:p>
          <a:pPr marL="0" lvl="0" indent="0" algn="ctr" defTabSz="666750">
            <a:lnSpc>
              <a:spcPct val="90000"/>
            </a:lnSpc>
            <a:spcBef>
              <a:spcPct val="0"/>
            </a:spcBef>
            <a:spcAft>
              <a:spcPct val="35000"/>
            </a:spcAft>
            <a:buNone/>
          </a:pPr>
          <a:endParaRPr lang="en-AU" sz="1500" b="1" kern="1200" dirty="0"/>
        </a:p>
        <a:p>
          <a:pPr marL="0" lvl="0" indent="0" algn="ctr" defTabSz="666750">
            <a:lnSpc>
              <a:spcPct val="90000"/>
            </a:lnSpc>
            <a:spcBef>
              <a:spcPct val="0"/>
            </a:spcBef>
            <a:spcAft>
              <a:spcPct val="35000"/>
            </a:spcAft>
            <a:buNone/>
          </a:pPr>
          <a:r>
            <a:rPr lang="en-AU" sz="1500" b="0" kern="1200" dirty="0"/>
            <a:t>4. Confirm your identity as per the instructions you get from Services Australia </a:t>
          </a:r>
        </a:p>
      </dsp:txBody>
      <dsp:txXfrm>
        <a:off x="6963244" y="1768679"/>
        <a:ext cx="1548806" cy="1928933"/>
      </dsp:txXfrm>
    </dsp:sp>
    <dsp:sp modelId="{FF3BDABA-092F-43C8-9E68-590853653B6A}">
      <dsp:nvSpPr>
        <dsp:cNvPr id="0" name=""/>
        <dsp:cNvSpPr/>
      </dsp:nvSpPr>
      <dsp:spPr>
        <a:xfrm rot="21573689">
          <a:off x="8718526" y="2520352"/>
          <a:ext cx="335593" cy="408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dirty="0"/>
        </a:p>
      </dsp:txBody>
      <dsp:txXfrm>
        <a:off x="8718527" y="2602338"/>
        <a:ext cx="234915" cy="244802"/>
      </dsp:txXfrm>
    </dsp:sp>
    <dsp:sp modelId="{BE220F9C-761C-4F6F-87C3-8ED10689A447}">
      <dsp:nvSpPr>
        <dsp:cNvPr id="0" name=""/>
        <dsp:cNvSpPr/>
      </dsp:nvSpPr>
      <dsp:spPr>
        <a:xfrm>
          <a:off x="9193414" y="1703055"/>
          <a:ext cx="1645178" cy="20253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dirty="0"/>
            <a:t>myGov website</a:t>
          </a:r>
        </a:p>
        <a:p>
          <a:pPr marL="0" lvl="0" indent="0" algn="ctr" defTabSz="666750">
            <a:lnSpc>
              <a:spcPct val="90000"/>
            </a:lnSpc>
            <a:spcBef>
              <a:spcPct val="0"/>
            </a:spcBef>
            <a:spcAft>
              <a:spcPct val="35000"/>
            </a:spcAft>
            <a:buNone/>
          </a:pPr>
          <a:endParaRPr lang="en-AU" sz="1500" b="1" kern="1200" dirty="0"/>
        </a:p>
        <a:p>
          <a:pPr marL="0" lvl="0" indent="0" algn="ctr" defTabSz="666750">
            <a:lnSpc>
              <a:spcPct val="90000"/>
            </a:lnSpc>
            <a:spcBef>
              <a:spcPct val="0"/>
            </a:spcBef>
            <a:spcAft>
              <a:spcPct val="35000"/>
            </a:spcAft>
            <a:buNone/>
          </a:pPr>
          <a:r>
            <a:rPr lang="en-AU" sz="1500" b="0" kern="1200" dirty="0"/>
            <a:t>4. Use your Centrelink account through myGov to claim a payment</a:t>
          </a:r>
        </a:p>
      </dsp:txBody>
      <dsp:txXfrm>
        <a:off x="9241600" y="1751241"/>
        <a:ext cx="1548806" cy="19289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C6C0E-A8FB-4AE3-8923-2D96F3E765A2}" type="datetimeFigureOut">
              <a:rPr lang="en-AU" smtClean="0"/>
              <a:t>24/10/2024</a:t>
            </a:fld>
            <a:endParaRPr lang="en-AU"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78B268-2817-49F5-B164-BC4A600FA4DB}" type="slidenum">
              <a:rPr lang="en-AU" smtClean="0"/>
              <a:t>‹#›</a:t>
            </a:fld>
            <a:endParaRPr lang="en-AU" dirty="0"/>
          </a:p>
        </p:txBody>
      </p:sp>
    </p:spTree>
    <p:extLst>
      <p:ext uri="{BB962C8B-B14F-4D97-AF65-F5344CB8AC3E}">
        <p14:creationId xmlns:p14="http://schemas.microsoft.com/office/powerpoint/2010/main" val="142814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9E95A-09E6-40E1-9500-5B9002F7E286}" type="datetimeFigureOut">
              <a:rPr lang="en-AU" smtClean="0"/>
              <a:t>24/10/2024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234CF-9892-485D-9B9B-1005E6824F6E}" type="slidenum">
              <a:rPr lang="en-AU" smtClean="0"/>
              <a:t>‹#›</a:t>
            </a:fld>
            <a:endParaRPr lang="en-AU" dirty="0"/>
          </a:p>
        </p:txBody>
      </p:sp>
    </p:spTree>
    <p:extLst>
      <p:ext uri="{BB962C8B-B14F-4D97-AF65-F5344CB8AC3E}">
        <p14:creationId xmlns:p14="http://schemas.microsoft.com/office/powerpoint/2010/main" val="145553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gov.au/"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servicesaustralia.gov.au/individuals/services/medicare/express-plus-medicare-mobile-app" TargetMode="External"/><Relationship Id="rId4" Type="http://schemas.openxmlformats.org/officeDocument/2006/relationships/hyperlink" Target="https://www.servicesaustralia.gov.au/individuals/services/medicare/medicare-online-accoun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ervicesaustralia.gov.au/individuals/services/centrelink/youth-allowance-job-seek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a:t>
            </a:fld>
            <a:endParaRPr lang="en-AU" dirty="0"/>
          </a:p>
        </p:txBody>
      </p:sp>
    </p:spTree>
    <p:extLst>
      <p:ext uri="{BB962C8B-B14F-4D97-AF65-F5344CB8AC3E}">
        <p14:creationId xmlns:p14="http://schemas.microsoft.com/office/powerpoint/2010/main" val="33818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best way for students to find out if they can get a payment is to use the Payment and Service Finder. There’s a link to it from the main</a:t>
            </a:r>
            <a:r>
              <a:rPr lang="en-AU" sz="1200" kern="1200" baseline="0" dirty="0">
                <a:solidFill>
                  <a:schemeClr val="tx1"/>
                </a:solidFill>
                <a:effectLst/>
                <a:latin typeface="+mn-lt"/>
                <a:ea typeface="+mn-ea"/>
                <a:cs typeface="+mn-cs"/>
              </a:rPr>
              <a:t> student webpage on the Services Australia website</a:t>
            </a:r>
            <a:r>
              <a:rPr lang="en-AU"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only takes a few minutes to enter in some basic details and you’ll get an idea straight away of whether you’re eligible for a payment. Answer a few more questions, and you can get an estimate of how much you may be paid each fortnight.</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10</a:t>
            </a:fld>
            <a:endParaRPr lang="en-AU" dirty="0"/>
          </a:p>
        </p:txBody>
      </p:sp>
    </p:spTree>
    <p:extLst>
      <p:ext uri="{BB962C8B-B14F-4D97-AF65-F5344CB8AC3E}">
        <p14:creationId xmlns:p14="http://schemas.microsoft.com/office/powerpoint/2010/main" val="120832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important</a:t>
            </a:r>
            <a:r>
              <a:rPr lang="en-AU" baseline="0" dirty="0"/>
              <a:t> to know that you can put in your claim for a student payment in advance of your course start date. You can claim a payment up to 13 weeks before your course starts.</a:t>
            </a:r>
          </a:p>
          <a:p>
            <a:endParaRPr lang="en-AU" baseline="0" dirty="0"/>
          </a:p>
          <a:p>
            <a:r>
              <a:rPr lang="en-AU" baseline="0" dirty="0"/>
              <a:t>This means if you’re approved for a student payment, you’re more likely to get your payment on time.</a:t>
            </a:r>
          </a:p>
          <a:p>
            <a:endParaRPr lang="en-AU" baseline="0" dirty="0"/>
          </a:p>
          <a:p>
            <a:r>
              <a:rPr lang="en-AU" baseline="0" dirty="0"/>
              <a:t>Follow the steps to claim</a:t>
            </a:r>
            <a:r>
              <a:rPr lang="en-AU" dirty="0"/>
              <a:t> a payment online.</a:t>
            </a:r>
            <a:endParaRPr lang="en-AU" baseline="0"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11</a:t>
            </a:fld>
            <a:endParaRPr lang="en-AU" dirty="0"/>
          </a:p>
        </p:txBody>
      </p:sp>
    </p:spTree>
    <p:extLst>
      <p:ext uri="{BB962C8B-B14F-4D97-AF65-F5344CB8AC3E}">
        <p14:creationId xmlns:p14="http://schemas.microsoft.com/office/powerpoint/2010/main" val="5934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There</a:t>
            </a:r>
            <a:r>
              <a:rPr lang="en-AU" sz="1200" kern="1200" baseline="0" dirty="0">
                <a:solidFill>
                  <a:schemeClr val="tx1"/>
                </a:solidFill>
                <a:effectLst/>
                <a:latin typeface="+mn-lt"/>
                <a:ea typeface="+mn-ea"/>
                <a:cs typeface="+mn-cs"/>
              </a:rPr>
              <a:t> are certain changes that will happen depending on your age.  </a:t>
            </a:r>
          </a:p>
          <a:p>
            <a:pPr marL="0" lv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AU" sz="1200" b="1" kern="1200" dirty="0">
                <a:solidFill>
                  <a:schemeClr val="tx1"/>
                </a:solidFill>
                <a:effectLst/>
                <a:latin typeface="+mn-lt"/>
                <a:ea typeface="+mn-ea"/>
                <a:cs typeface="+mn-cs"/>
              </a:rPr>
              <a:t>When you turn 14</a:t>
            </a:r>
            <a:r>
              <a:rPr lang="en-AU" sz="1200" kern="1200" dirty="0">
                <a:solidFill>
                  <a:schemeClr val="tx1"/>
                </a:solidFill>
                <a:effectLst/>
                <a:latin typeface="+mn-lt"/>
                <a:ea typeface="+mn-ea"/>
                <a:cs typeface="+mn-cs"/>
              </a:rPr>
              <a:t>, you’ll need to update your bank details in your Medicare online account to get Medicare benefits. You should do</a:t>
            </a:r>
            <a:r>
              <a:rPr lang="en-AU" sz="1200" kern="1200" baseline="0" dirty="0">
                <a:solidFill>
                  <a:schemeClr val="tx1"/>
                </a:solidFill>
                <a:effectLst/>
                <a:latin typeface="+mn-lt"/>
                <a:ea typeface="+mn-ea"/>
                <a:cs typeface="+mn-cs"/>
              </a:rPr>
              <a:t> this even if you choose to stay on your parents’ Medicare card.</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If you pay for a health service using your own bank account, you’ll</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get the Medicare benefit in your bank account. If your parent pays for your health service, they</a:t>
            </a:r>
            <a:r>
              <a:rPr lang="en-AU" sz="1200" kern="1200" baseline="0" dirty="0">
                <a:solidFill>
                  <a:schemeClr val="tx1"/>
                </a:solidFill>
                <a:effectLst/>
                <a:latin typeface="+mn-lt"/>
                <a:ea typeface="+mn-ea"/>
                <a:cs typeface="+mn-cs"/>
              </a:rPr>
              <a:t>’ll</a:t>
            </a:r>
            <a:r>
              <a:rPr lang="en-AU" sz="1200" kern="1200" dirty="0">
                <a:solidFill>
                  <a:schemeClr val="tx1"/>
                </a:solidFill>
                <a:effectLst/>
                <a:latin typeface="+mn-lt"/>
                <a:ea typeface="+mn-ea"/>
                <a:cs typeface="+mn-cs"/>
              </a:rPr>
              <a:t> get the Medicare benefit in their bank account.</a:t>
            </a:r>
          </a:p>
          <a:p>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If you don’t have a Medicare online account, you can set up one. </a:t>
            </a:r>
          </a:p>
          <a:p>
            <a:pPr lvl="0"/>
            <a:r>
              <a:rPr lang="en-AU" sz="1200" kern="1200" dirty="0">
                <a:solidFill>
                  <a:schemeClr val="tx1"/>
                </a:solidFill>
                <a:effectLst/>
                <a:latin typeface="+mn-lt"/>
                <a:ea typeface="+mn-ea"/>
                <a:cs typeface="+mn-cs"/>
              </a:rPr>
              <a:t>Go to </a:t>
            </a:r>
            <a:r>
              <a:rPr lang="en-AU" sz="1200" dirty="0">
                <a:hlinkClick r:id="rId3"/>
              </a:rPr>
              <a:t>https://my.gov.au/</a:t>
            </a:r>
            <a:r>
              <a:rPr lang="en-AU" sz="1200" dirty="0"/>
              <a:t> </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 you’re 14 or older, your</a:t>
            </a:r>
            <a:r>
              <a:rPr lang="en-AU" sz="1200" kern="1200" baseline="0" dirty="0">
                <a:solidFill>
                  <a:schemeClr val="tx1"/>
                </a:solidFill>
                <a:effectLst/>
                <a:latin typeface="+mn-lt"/>
                <a:ea typeface="+mn-ea"/>
                <a:cs typeface="+mn-cs"/>
              </a:rPr>
              <a:t> parents won’t be able to access your i</a:t>
            </a:r>
            <a:r>
              <a:rPr lang="en-AU" sz="1200" kern="1200" dirty="0">
                <a:solidFill>
                  <a:schemeClr val="tx1"/>
                </a:solidFill>
                <a:effectLst/>
                <a:latin typeface="+mn-lt"/>
                <a:ea typeface="+mn-ea"/>
                <a:cs typeface="+mn-cs"/>
              </a:rPr>
              <a:t>mmunisation history.</a:t>
            </a:r>
            <a:r>
              <a:rPr lang="en-AU" sz="1200" kern="1200" baseline="0" dirty="0">
                <a:solidFill>
                  <a:schemeClr val="tx1"/>
                </a:solidFill>
                <a:effectLst/>
                <a:latin typeface="+mn-lt"/>
                <a:ea typeface="+mn-ea"/>
                <a:cs typeface="+mn-cs"/>
              </a:rPr>
              <a:t> You can request your immunisation history statement</a:t>
            </a:r>
            <a:r>
              <a:rPr lang="en-AU" sz="1200" kern="1200" dirty="0">
                <a:solidFill>
                  <a:schemeClr val="tx1"/>
                </a:solidFill>
                <a:effectLst/>
                <a:latin typeface="+mn-lt"/>
                <a:ea typeface="+mn-ea"/>
                <a:cs typeface="+mn-cs"/>
              </a:rPr>
              <a: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either with your:</a:t>
            </a: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hlinkClick r:id="rId4"/>
              </a:rPr>
              <a:t>Medicare online account</a:t>
            </a:r>
            <a:r>
              <a:rPr lang="en-AU" sz="1200" kern="1200" dirty="0">
                <a:solidFill>
                  <a:schemeClr val="tx1"/>
                </a:solidFill>
                <a:effectLst/>
                <a:latin typeface="+mn-lt"/>
                <a:ea typeface="+mn-ea"/>
                <a:cs typeface="+mn-cs"/>
              </a:rPr>
              <a:t> through myGov</a:t>
            </a: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hlinkClick r:id="rId5"/>
              </a:rPr>
              <a:t>Express Plus Medicare mobile app</a:t>
            </a:r>
            <a:r>
              <a:rPr lang="en-A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If you’re not eligible for Medicare, you can still get proof of your immunisation</a:t>
            </a:r>
            <a:r>
              <a:rPr lang="en-AU" sz="1200" kern="1200" baseline="0" dirty="0">
                <a:solidFill>
                  <a:schemeClr val="tx1"/>
                </a:solidFill>
                <a:effectLst/>
                <a:latin typeface="+mn-lt"/>
                <a:ea typeface="+mn-ea"/>
                <a:cs typeface="+mn-cs"/>
              </a:rPr>
              <a:t> history </a:t>
            </a:r>
            <a:r>
              <a:rPr lang="en-AU" sz="1200" kern="1200" dirty="0">
                <a:solidFill>
                  <a:schemeClr val="tx1"/>
                </a:solidFill>
                <a:effectLst/>
                <a:latin typeface="+mn-lt"/>
                <a:ea typeface="+mn-ea"/>
                <a:cs typeface="+mn-cs"/>
              </a:rPr>
              <a:t>using the Individual Healthcare Identifiers service through </a:t>
            </a:r>
            <a:r>
              <a:rPr lang="en-AU" sz="1200" u="sng" kern="1200" dirty="0">
                <a:solidFill>
                  <a:schemeClr val="tx1"/>
                </a:solidFill>
                <a:effectLst/>
                <a:latin typeface="+mn-lt"/>
                <a:ea typeface="+mn-ea"/>
                <a:cs typeface="+mn-cs"/>
                <a:hlinkClick r:id="rId3"/>
              </a:rPr>
              <a:t>myGov</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12</a:t>
            </a:fld>
            <a:endParaRPr lang="en-AU" dirty="0"/>
          </a:p>
        </p:txBody>
      </p:sp>
    </p:spTree>
    <p:extLst>
      <p:ext uri="{BB962C8B-B14F-4D97-AF65-F5344CB8AC3E}">
        <p14:creationId xmlns:p14="http://schemas.microsoft.com/office/powerpoint/2010/main" val="256456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Leaving secondary school webpage </a:t>
            </a:r>
            <a:r>
              <a:rPr lang="en-AU" sz="1200" kern="1200" dirty="0">
                <a:solidFill>
                  <a:schemeClr val="tx1"/>
                </a:solidFill>
                <a:effectLst/>
                <a:latin typeface="+mn-lt"/>
                <a:ea typeface="+mn-ea"/>
                <a:cs typeface="+mn-cs"/>
              </a:rPr>
              <a:t>is the first place students should look if they’re thinking of further study and think they may need some financial support. There are also links to other useful government webpages, including how to get a tax file number and free careers advice.</a:t>
            </a:r>
          </a:p>
          <a:p>
            <a:endParaRPr lang="en-AU" dirty="0"/>
          </a:p>
          <a:p>
            <a:r>
              <a:rPr lang="en-AU" b="1" dirty="0"/>
              <a:t>servicesaustralia.gov.au/leavingschool</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13</a:t>
            </a:fld>
            <a:endParaRPr lang="en-AU" dirty="0"/>
          </a:p>
        </p:txBody>
      </p:sp>
    </p:spTree>
    <p:extLst>
      <p:ext uri="{BB962C8B-B14F-4D97-AF65-F5344CB8AC3E}">
        <p14:creationId xmlns:p14="http://schemas.microsoft.com/office/powerpoint/2010/main" val="3889638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14</a:t>
            </a:fld>
            <a:endParaRPr lang="en-AU" dirty="0"/>
          </a:p>
        </p:txBody>
      </p:sp>
    </p:spTree>
    <p:extLst>
      <p:ext uri="{BB962C8B-B14F-4D97-AF65-F5344CB8AC3E}">
        <p14:creationId xmlns:p14="http://schemas.microsoft.com/office/powerpoint/2010/main" val="40924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Youth Allowance</a:t>
            </a:r>
            <a:r>
              <a:rPr lang="en-AU" sz="1200" kern="1200" baseline="0" dirty="0">
                <a:solidFill>
                  <a:schemeClr val="tx1"/>
                </a:solidFill>
                <a:effectLst/>
                <a:latin typeface="+mn-lt"/>
                <a:ea typeface="+mn-ea"/>
                <a:cs typeface="+mn-cs"/>
              </a:rPr>
              <a:t> is </a:t>
            </a:r>
            <a:r>
              <a:rPr lang="en-AU" sz="1200" kern="1200" dirty="0">
                <a:solidFill>
                  <a:schemeClr val="tx1"/>
                </a:solidFill>
                <a:effectLst/>
                <a:latin typeface="+mn-lt"/>
                <a:ea typeface="+mn-ea"/>
                <a:cs typeface="+mn-cs"/>
              </a:rPr>
              <a:t>the most common student payment for people aged 18 to 24, though sometimes 16 and 17 year olds can get it.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It’s for full time students, trainees and Australian Apprentices. Normally</a:t>
            </a:r>
            <a:r>
              <a:rPr lang="en-AU" sz="1200" kern="1200" baseline="0" dirty="0">
                <a:solidFill>
                  <a:schemeClr val="tx1"/>
                </a:solidFill>
                <a:effectLst/>
                <a:latin typeface="+mn-lt"/>
                <a:ea typeface="+mn-ea"/>
                <a:cs typeface="+mn-cs"/>
              </a:rPr>
              <a:t> you need to be studying at TAFE, university or another higher education provider.</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fortnightly payment helps with living costs and some study expenses. It may help you pay for the</a:t>
            </a:r>
            <a:r>
              <a:rPr lang="en-AU" sz="1200" kern="1200" baseline="0" dirty="0">
                <a:solidFill>
                  <a:schemeClr val="tx1"/>
                </a:solidFill>
                <a:effectLst/>
                <a:latin typeface="+mn-lt"/>
                <a:ea typeface="+mn-ea"/>
                <a:cs typeface="+mn-cs"/>
              </a:rPr>
              <a:t> costs of traveling between your permanent home and study location if you need to live away from home to study.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maximum</a:t>
            </a:r>
            <a:r>
              <a:rPr lang="en-AU" sz="1200" kern="1200" baseline="0" dirty="0">
                <a:solidFill>
                  <a:schemeClr val="tx1"/>
                </a:solidFill>
                <a:effectLst/>
                <a:latin typeface="+mn-lt"/>
                <a:ea typeface="+mn-ea"/>
                <a:cs typeface="+mn-cs"/>
              </a:rPr>
              <a:t> rate for Youth Allowance is around $</a:t>
            </a:r>
            <a:r>
              <a:rPr lang="en-AU" dirty="0"/>
              <a:t>639</a:t>
            </a:r>
            <a:r>
              <a:rPr lang="en-AU" sz="1200" kern="1200" baseline="0" dirty="0">
                <a:solidFill>
                  <a:schemeClr val="tx1"/>
                </a:solidFill>
                <a:effectLst/>
                <a:latin typeface="+mn-lt"/>
                <a:ea typeface="+mn-ea"/>
                <a:cs typeface="+mn-cs"/>
              </a:rPr>
              <a:t> per fortnight for students living out of home. This rate is updated several times a year.</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2</a:t>
            </a:fld>
            <a:endParaRPr lang="en-AU" dirty="0"/>
          </a:p>
        </p:txBody>
      </p:sp>
    </p:spTree>
    <p:extLst>
      <p:ext uri="{BB962C8B-B14F-4D97-AF65-F5344CB8AC3E}">
        <p14:creationId xmlns:p14="http://schemas.microsoft.com/office/powerpoint/2010/main" val="168914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ABSTUDY</a:t>
            </a:r>
            <a:r>
              <a:rPr lang="en-AU" baseline="0" dirty="0"/>
              <a:t> is support for Aboriginal and Torres Strait Islanders who are studying or doing an apprenticeship.</a:t>
            </a:r>
          </a:p>
          <a:p>
            <a:endParaRPr lang="en-AU" baseline="0" dirty="0"/>
          </a:p>
          <a:p>
            <a:r>
              <a:rPr lang="en-AU" baseline="0" dirty="0"/>
              <a:t>ABSTUDY can help secondary and higher education students with living, study, travel and relocation costs. </a:t>
            </a:r>
          </a:p>
          <a:p>
            <a:endParaRPr lang="en-AU" baseline="0" dirty="0"/>
          </a:p>
          <a:p>
            <a:r>
              <a:rPr lang="en-AU" baseline="0" dirty="0"/>
              <a:t>There is more information about ABSTUDY and the different payments available on the Services Australia website.</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3</a:t>
            </a:fld>
            <a:endParaRPr lang="en-AU" dirty="0"/>
          </a:p>
        </p:txBody>
      </p:sp>
    </p:spTree>
    <p:extLst>
      <p:ext uri="{BB962C8B-B14F-4D97-AF65-F5344CB8AC3E}">
        <p14:creationId xmlns:p14="http://schemas.microsoft.com/office/powerpoint/2010/main" val="7530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[OPTIONAL SLIDE] There is</a:t>
            </a:r>
            <a:r>
              <a:rPr lang="en-AU" baseline="0" dirty="0"/>
              <a:t> </a:t>
            </a:r>
            <a:r>
              <a:rPr lang="en-AU" dirty="0"/>
              <a:t>also a</a:t>
            </a:r>
            <a:r>
              <a:rPr lang="en-AU" baseline="0" dirty="0"/>
              <a:t> suite of videos on YouTube about ABSTUDY.</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This video talks about the ABSTUDY support available for higher education and training.</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4</a:t>
            </a:fld>
            <a:endParaRPr lang="en-AU" dirty="0"/>
          </a:p>
        </p:txBody>
      </p:sp>
    </p:spTree>
    <p:extLst>
      <p:ext uri="{BB962C8B-B14F-4D97-AF65-F5344CB8AC3E}">
        <p14:creationId xmlns:p14="http://schemas.microsoft.com/office/powerpoint/2010/main" val="54865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a:t>
            </a:r>
            <a:r>
              <a:rPr lang="en-AU" baseline="0" dirty="0"/>
              <a:t> are some other payments you might be able to get as a student, depending on your situation.</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If you’re moving for study after Year 12 you might be able to get the Tertiary Access Payment. It’s a one off payment that can help pay for moving and study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r>
              <a:rPr lang="en-AU" baseline="0" dirty="0"/>
              <a:t>You may be able to get Rent Assistance if you’re getting another payment from Services Australia and you’re renting or boarding.</a:t>
            </a:r>
          </a:p>
          <a:p>
            <a:endParaRPr lang="en-AU" baseline="0" dirty="0"/>
          </a:p>
          <a:p>
            <a:r>
              <a:rPr lang="en-AU" dirty="0"/>
              <a:t>The Relocation Scholarship is a once a year payment if you get</a:t>
            </a:r>
            <a:r>
              <a:rPr lang="en-AU" baseline="0" dirty="0"/>
              <a:t> </a:t>
            </a:r>
            <a:r>
              <a:rPr lang="en-AU" dirty="0"/>
              <a:t>ABSTUDY or Youth Allowance. To get this, you must need to move to or from a regional or remote area for higher education study. </a:t>
            </a:r>
          </a:p>
          <a:p>
            <a:endParaRPr lang="en-AU" baseline="0" dirty="0"/>
          </a:p>
          <a:p>
            <a:r>
              <a:rPr lang="en-AU" baseline="0" dirty="0"/>
              <a:t>The Student Start-up Loan is a</a:t>
            </a:r>
            <a:r>
              <a:rPr lang="en-AU" dirty="0"/>
              <a:t> voluntary loan you can get up to twice a year if you’re an eligible higher education student. You have to be getting </a:t>
            </a:r>
            <a:r>
              <a:rPr lang="en-AU" baseline="0" dirty="0"/>
              <a:t>Youth Allowance or ABSTUDY Living Allowance</a:t>
            </a:r>
            <a:r>
              <a:rPr lang="en-AU" dirty="0"/>
              <a:t>. You have to pay back the loan once you start earning a certain amount of income. </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5</a:t>
            </a:fld>
            <a:endParaRPr lang="en-AU" dirty="0"/>
          </a:p>
        </p:txBody>
      </p:sp>
    </p:spTree>
    <p:extLst>
      <p:ext uri="{BB962C8B-B14F-4D97-AF65-F5344CB8AC3E}">
        <p14:creationId xmlns:p14="http://schemas.microsoft.com/office/powerpoint/2010/main" val="178982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Eligibility</a:t>
            </a:r>
            <a:r>
              <a:rPr lang="en-AU" baseline="0" dirty="0"/>
              <a:t> to get a student payment will differ slightly depending on which student payment you claim. </a:t>
            </a:r>
          </a:p>
          <a:p>
            <a:endParaRPr lang="en-AU" baseline="0" dirty="0"/>
          </a:p>
          <a:p>
            <a:r>
              <a:rPr lang="en-AU" dirty="0"/>
              <a:t>One </a:t>
            </a:r>
            <a:r>
              <a:rPr lang="en-AU" baseline="0" dirty="0"/>
              <a:t>of the main things taken into account is your parent’s income when you’re under 22. This</a:t>
            </a:r>
            <a:r>
              <a:rPr lang="en-AU" dirty="0"/>
              <a:t> </a:t>
            </a:r>
            <a:r>
              <a:rPr lang="en-AU" baseline="0" dirty="0"/>
              <a:t>can affect the rate you get. Services</a:t>
            </a:r>
            <a:r>
              <a:rPr lang="en-AU" dirty="0"/>
              <a:t> Australia also needs to know </a:t>
            </a:r>
            <a:r>
              <a:rPr lang="en-AU" baseline="0" dirty="0"/>
              <a:t>your income if you’re working as well as studying.</a:t>
            </a:r>
          </a:p>
          <a:p>
            <a:endParaRPr lang="en-AU" baseline="0" dirty="0"/>
          </a:p>
          <a:p>
            <a:r>
              <a:rPr lang="en-AU" baseline="0" dirty="0"/>
              <a:t>You</a:t>
            </a:r>
            <a:r>
              <a:rPr lang="en-AU" dirty="0"/>
              <a:t> usually</a:t>
            </a:r>
            <a:r>
              <a:rPr lang="en-AU" baseline="0" dirty="0"/>
              <a:t> have to be studying an approved course full</a:t>
            </a:r>
            <a:r>
              <a:rPr lang="en-AU" dirty="0"/>
              <a:t> </a:t>
            </a:r>
            <a:r>
              <a:rPr lang="en-AU" baseline="0" dirty="0"/>
              <a:t>time at uni, TAFE or another higher education provider.</a:t>
            </a:r>
          </a:p>
          <a:p>
            <a:endParaRPr lang="en-AU" dirty="0"/>
          </a:p>
          <a:p>
            <a:r>
              <a:rPr lang="en-AU" dirty="0"/>
              <a:t>The</a:t>
            </a:r>
            <a:r>
              <a:rPr lang="en-AU" baseline="0" dirty="0"/>
              <a:t> video talks only about Youth Allowance. It’s the most common payment for tertiary students.</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6</a:t>
            </a:fld>
            <a:endParaRPr lang="en-AU" dirty="0"/>
          </a:p>
        </p:txBody>
      </p:sp>
    </p:spTree>
    <p:extLst>
      <p:ext uri="{BB962C8B-B14F-4D97-AF65-F5344CB8AC3E}">
        <p14:creationId xmlns:p14="http://schemas.microsoft.com/office/powerpoint/2010/main" val="378553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a:t>
            </a:r>
            <a:r>
              <a:rPr lang="en-AU" baseline="0" dirty="0"/>
              <a:t> you’re getting a student payment, the amount you get will be affected by whether you’re considered dependent or independent.</a:t>
            </a:r>
          </a:p>
          <a:p>
            <a:endParaRPr lang="en-AU" baseline="0" dirty="0"/>
          </a:p>
          <a:p>
            <a:r>
              <a:rPr lang="en-AU" baseline="0" dirty="0"/>
              <a:t>ABSTUDY and Youth Allowance have different criteria when this is assessed. Make sure you check the Services Australia website for more information.</a:t>
            </a:r>
          </a:p>
          <a:p>
            <a:endParaRPr lang="en-AU" baseline="0" dirty="0"/>
          </a:p>
          <a:p>
            <a:r>
              <a:rPr lang="en-AU" baseline="0" dirty="0"/>
              <a:t>For most people they will be dependent up until 22. In some circumstances there might be a reason why you could be considered independent before 22. </a:t>
            </a:r>
          </a:p>
          <a:p>
            <a:endParaRPr lang="en-AU" baseline="0" dirty="0"/>
          </a:p>
          <a:p>
            <a:r>
              <a:rPr lang="en-AU" baseline="0" dirty="0"/>
              <a:t>This includes things like supporting yourself while working, if you have a child or if you’re married. </a:t>
            </a:r>
          </a:p>
          <a:p>
            <a:endParaRPr lang="en-AU" baseline="0" dirty="0"/>
          </a:p>
          <a:p>
            <a:r>
              <a:rPr lang="en-AU" baseline="0" dirty="0"/>
              <a:t>This video talks about dependence</a:t>
            </a:r>
            <a:r>
              <a:rPr lang="en-AU" dirty="0"/>
              <a:t> and </a:t>
            </a:r>
            <a:r>
              <a:rPr lang="en-AU" baseline="0" dirty="0"/>
              <a:t>independence</a:t>
            </a:r>
            <a:r>
              <a:rPr lang="en-AU" dirty="0"/>
              <a:t> for students claiming</a:t>
            </a:r>
            <a:r>
              <a:rPr lang="en-AU" baseline="0" dirty="0"/>
              <a:t> Youth Allowance. </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7</a:t>
            </a:fld>
            <a:endParaRPr lang="en-AU" dirty="0"/>
          </a:p>
        </p:txBody>
      </p:sp>
    </p:spTree>
    <p:extLst>
      <p:ext uri="{BB962C8B-B14F-4D97-AF65-F5344CB8AC3E}">
        <p14:creationId xmlns:p14="http://schemas.microsoft.com/office/powerpoint/2010/main" val="306041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Your course needs to be approved.</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Approve</a:t>
            </a:r>
            <a:r>
              <a:rPr lang="en-AU" baseline="0" dirty="0"/>
              <a:t>d courses of study include:</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dirty="0"/>
              <a:t>a TAFE or university course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secondary school course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special school course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school-based apprenticeship</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traineeship</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pre-vocational or vocational education course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 course preparing you for tertiary study</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English as a Second Language course.</a:t>
            </a:r>
          </a:p>
          <a:p>
            <a:endParaRPr lang="en-AU" baseline="0" dirty="0"/>
          </a:p>
          <a:p>
            <a:r>
              <a:rPr lang="en-AU" baseline="0" dirty="0"/>
              <a:t>You can check if your course is an approved</a:t>
            </a:r>
            <a:r>
              <a:rPr lang="en-AU" dirty="0"/>
              <a:t> course </a:t>
            </a:r>
            <a:r>
              <a:rPr lang="en-AU" baseline="0" dirty="0"/>
              <a:t>through the Services Australia website.</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8</a:t>
            </a:fld>
            <a:endParaRPr lang="en-AU" dirty="0"/>
          </a:p>
        </p:txBody>
      </p:sp>
    </p:spTree>
    <p:extLst>
      <p:ext uri="{BB962C8B-B14F-4D97-AF65-F5344CB8AC3E}">
        <p14:creationId xmlns:p14="http://schemas.microsoft.com/office/powerpoint/2010/main" val="243093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You’re studying full time if you’re doing 75% or more of your course’s full time study load. </a:t>
            </a:r>
          </a:p>
          <a:p>
            <a:endParaRPr lang="en-AU" dirty="0"/>
          </a:p>
          <a:p>
            <a:r>
              <a:rPr lang="en-AU" dirty="0"/>
              <a:t>This is worked out using one of the following:</a:t>
            </a:r>
          </a:p>
          <a:p>
            <a:pPr marL="171450" indent="-171450">
              <a:buFont typeface="Arial" panose="020B0604020202020204" pitchFamily="34" charset="0"/>
              <a:buChar char="•"/>
            </a:pPr>
            <a:r>
              <a:rPr lang="en-AU" dirty="0"/>
              <a:t>your Equivalent Full Time Study Load (EFTSL)</a:t>
            </a:r>
          </a:p>
          <a:p>
            <a:pPr marL="171450" indent="-171450">
              <a:buFont typeface="Arial" panose="020B0604020202020204" pitchFamily="34" charset="0"/>
              <a:buChar char="•"/>
            </a:pPr>
            <a:r>
              <a:rPr lang="en-AU" dirty="0"/>
              <a:t>your credit points</a:t>
            </a:r>
          </a:p>
          <a:p>
            <a:pPr marL="171450" indent="-171450">
              <a:buFont typeface="Arial" panose="020B0604020202020204" pitchFamily="34" charset="0"/>
              <a:buChar char="•"/>
            </a:pPr>
            <a:r>
              <a:rPr lang="en-AU" dirty="0"/>
              <a:t>the amount of hours you study.</a:t>
            </a:r>
          </a:p>
          <a:p>
            <a:endParaRPr lang="en-AU" dirty="0"/>
          </a:p>
          <a:p>
            <a:r>
              <a:rPr lang="en-AU" dirty="0"/>
              <a:t>You’re studying part time if you’re doing less than 75% of your course’s full time study load.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must tell Services Australia if your study load goes below 75%. This usually means you can’t get a student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If you’re under 22 and studying part time, you might get </a:t>
            </a:r>
            <a:r>
              <a:rPr lang="en-AU" dirty="0">
                <a:hlinkClick r:id="rId3"/>
              </a:rPr>
              <a:t>Youth Allowance as a job seeker</a:t>
            </a:r>
            <a:r>
              <a:rPr lang="en-AU" dirty="0"/>
              <a:t>. You’ll need to do some other activities as well.</a:t>
            </a:r>
          </a:p>
          <a:p>
            <a:endParaRPr lang="en-AU" dirty="0"/>
          </a:p>
          <a:p>
            <a:r>
              <a:rPr lang="en-AU" sz="1200" kern="1200" dirty="0">
                <a:solidFill>
                  <a:schemeClr val="tx1"/>
                </a:solidFill>
                <a:effectLst/>
                <a:latin typeface="+mn-lt"/>
                <a:ea typeface="+mn-ea"/>
                <a:cs typeface="+mn-cs"/>
              </a:rPr>
              <a:t>Aboriginal and Torres Strait Islander students enrolled in part time study may get ABSTUDY payments. </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9</a:t>
            </a:fld>
            <a:endParaRPr lang="en-AU" dirty="0"/>
          </a:p>
        </p:txBody>
      </p:sp>
    </p:spTree>
    <p:extLst>
      <p:ext uri="{BB962C8B-B14F-4D97-AF65-F5344CB8AC3E}">
        <p14:creationId xmlns:p14="http://schemas.microsoft.com/office/powerpoint/2010/main" val="34546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16285F2-F7E2-94A0-EB44-76386FDE8764}"/>
              </a:ext>
            </a:extLst>
          </p:cNvPr>
          <p:cNvSpPr/>
          <p:nvPr userDrawn="1"/>
        </p:nvSpPr>
        <p:spPr>
          <a:xfrm>
            <a:off x="6611389" y="522623"/>
            <a:ext cx="5015336" cy="5867090"/>
          </a:xfrm>
          <a:prstGeom prst="rect">
            <a:avLst/>
          </a:prstGeom>
          <a:solidFill>
            <a:schemeClr val="accent1">
              <a:lumMod val="40000"/>
              <a:lumOff val="60000"/>
              <a:alpha val="50000"/>
            </a:scheme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en-US" sz="3000" kern="1200" dirty="0"/>
          </a:p>
        </p:txBody>
      </p:sp>
      <p:grpSp>
        <p:nvGrpSpPr>
          <p:cNvPr id="5" name="Group 4">
            <a:extLst>
              <a:ext uri="{FF2B5EF4-FFF2-40B4-BE49-F238E27FC236}">
                <a16:creationId xmlns:a16="http://schemas.microsoft.com/office/drawing/2014/main" id="{5D75BECB-0E6E-91B3-0452-BF0AD3231B9C}"/>
              </a:ext>
            </a:extLst>
          </p:cNvPr>
          <p:cNvGrpSpPr/>
          <p:nvPr userDrawn="1"/>
        </p:nvGrpSpPr>
        <p:grpSpPr>
          <a:xfrm>
            <a:off x="6734006" y="622685"/>
            <a:ext cx="4807325" cy="2412408"/>
            <a:chOff x="828704" y="3322377"/>
            <a:chExt cx="4807325" cy="2412408"/>
          </a:xfrm>
        </p:grpSpPr>
        <p:sp>
          <p:nvSpPr>
            <p:cNvPr id="7" name="TextBox 6">
              <a:extLst>
                <a:ext uri="{FF2B5EF4-FFF2-40B4-BE49-F238E27FC236}">
                  <a16:creationId xmlns:a16="http://schemas.microsoft.com/office/drawing/2014/main" id="{E3DB7031-F5BC-46AB-B9A3-67B3A6428945}"/>
                </a:ext>
              </a:extLst>
            </p:cNvPr>
            <p:cNvSpPr txBox="1"/>
            <p:nvPr userDrawn="1"/>
          </p:nvSpPr>
          <p:spPr>
            <a:xfrm>
              <a:off x="828704" y="3322377"/>
              <a:ext cx="4352896" cy="461665"/>
            </a:xfrm>
            <a:prstGeom prst="rect">
              <a:avLst/>
            </a:prstGeom>
            <a:noFill/>
          </p:spPr>
          <p:txBody>
            <a:bodyPr wrap="square">
              <a:spAutoFit/>
            </a:bodyPr>
            <a:lstStyle/>
            <a:p>
              <a:r>
                <a:rPr lang="en-US" sz="2400" b="1" dirty="0"/>
                <a:t>Font style cycling instructions</a:t>
              </a:r>
              <a:endParaRPr lang="en-AU" sz="2400" b="1" dirty="0"/>
            </a:p>
          </p:txBody>
        </p:sp>
        <p:sp>
          <p:nvSpPr>
            <p:cNvPr id="8" name="TextBox 7">
              <a:extLst>
                <a:ext uri="{FF2B5EF4-FFF2-40B4-BE49-F238E27FC236}">
                  <a16:creationId xmlns:a16="http://schemas.microsoft.com/office/drawing/2014/main" id="{DE19007E-9FB1-4A00-8DBE-43B91BD02C80}"/>
                </a:ext>
              </a:extLst>
            </p:cNvPr>
            <p:cNvSpPr txBox="1"/>
            <p:nvPr userDrawn="1"/>
          </p:nvSpPr>
          <p:spPr>
            <a:xfrm>
              <a:off x="828704" y="3804206"/>
              <a:ext cx="4807325" cy="646331"/>
            </a:xfrm>
            <a:prstGeom prst="rect">
              <a:avLst/>
            </a:prstGeom>
            <a:noFill/>
          </p:spPr>
          <p:txBody>
            <a:bodyPr wrap="square" rtlCol="0">
              <a:spAutoFit/>
            </a:bodyPr>
            <a:lstStyle/>
            <a:p>
              <a:pPr lvl="0"/>
              <a:r>
                <a:rPr lang="en-US" dirty="0"/>
                <a:t>To cycle through text styles, use the</a:t>
              </a:r>
              <a:br>
                <a:rPr lang="en-US" dirty="0"/>
              </a:br>
              <a:r>
                <a:rPr lang="en-US" dirty="0"/>
                <a:t> ‘</a:t>
              </a:r>
              <a:r>
                <a:rPr lang="en-US" b="1" dirty="0"/>
                <a:t>Increase List Level</a:t>
              </a:r>
              <a:r>
                <a:rPr lang="en-US" dirty="0"/>
                <a:t>’  button in the Home tab.</a:t>
              </a:r>
            </a:p>
          </p:txBody>
        </p:sp>
        <p:pic>
          <p:nvPicPr>
            <p:cNvPr id="9" name="Picture 8">
              <a:extLst>
                <a:ext uri="{FF2B5EF4-FFF2-40B4-BE49-F238E27FC236}">
                  <a16:creationId xmlns:a16="http://schemas.microsoft.com/office/drawing/2014/main" id="{1D12C047-4330-4759-975D-D861E34E8C41}"/>
                </a:ext>
              </a:extLst>
            </p:cNvPr>
            <p:cNvPicPr>
              <a:picLocks noChangeAspect="1"/>
            </p:cNvPicPr>
            <p:nvPr userDrawn="1"/>
          </p:nvPicPr>
          <p:blipFill>
            <a:blip r:embed="rId2"/>
            <a:stretch>
              <a:fillRect/>
            </a:stretch>
          </p:blipFill>
          <p:spPr>
            <a:xfrm>
              <a:off x="1295045" y="4589003"/>
              <a:ext cx="3792537" cy="1145782"/>
            </a:xfrm>
            <a:prstGeom prst="rect">
              <a:avLst/>
            </a:prstGeom>
          </p:spPr>
        </p:pic>
      </p:grpSp>
      <p:grpSp>
        <p:nvGrpSpPr>
          <p:cNvPr id="4" name="Group 3">
            <a:extLst>
              <a:ext uri="{FF2B5EF4-FFF2-40B4-BE49-F238E27FC236}">
                <a16:creationId xmlns:a16="http://schemas.microsoft.com/office/drawing/2014/main" id="{8E69F6C0-8ADD-224B-4135-EF2CBDB74F3E}"/>
              </a:ext>
            </a:extLst>
          </p:cNvPr>
          <p:cNvGrpSpPr/>
          <p:nvPr userDrawn="1"/>
        </p:nvGrpSpPr>
        <p:grpSpPr>
          <a:xfrm>
            <a:off x="6776185" y="3135155"/>
            <a:ext cx="4280560" cy="3046765"/>
            <a:chOff x="7408677" y="2010169"/>
            <a:chExt cx="4280560" cy="3046765"/>
          </a:xfrm>
        </p:grpSpPr>
        <p:sp>
          <p:nvSpPr>
            <p:cNvPr id="10" name="TextBox 9">
              <a:extLst>
                <a:ext uri="{FF2B5EF4-FFF2-40B4-BE49-F238E27FC236}">
                  <a16:creationId xmlns:a16="http://schemas.microsoft.com/office/drawing/2014/main" id="{9831B9DB-7987-4601-93DE-F21D59D1CB6A}"/>
                </a:ext>
              </a:extLst>
            </p:cNvPr>
            <p:cNvSpPr txBox="1"/>
            <p:nvPr userDrawn="1"/>
          </p:nvSpPr>
          <p:spPr>
            <a:xfrm>
              <a:off x="7713560" y="2425556"/>
              <a:ext cx="3975677" cy="2585323"/>
            </a:xfrm>
            <a:prstGeom prst="rect">
              <a:avLst/>
            </a:prstGeom>
            <a:noFill/>
          </p:spPr>
          <p:txBody>
            <a:bodyPr wrap="square" rtlCol="0">
              <a:spAutoFit/>
            </a:bodyPr>
            <a:lstStyle/>
            <a:p>
              <a:pPr marL="0" lvl="0" indent="0">
                <a:lnSpc>
                  <a:spcPct val="100000"/>
                </a:lnSpc>
                <a:spcBef>
                  <a:spcPts val="600"/>
                </a:spcBef>
                <a:spcAft>
                  <a:spcPts val="600"/>
                </a:spcAft>
                <a:buFontTx/>
                <a:buNone/>
              </a:pPr>
              <a:r>
                <a:rPr lang="en-US" sz="2400" b="1" kern="1200" cap="none" spc="9" baseline="0" dirty="0">
                  <a:solidFill>
                    <a:schemeClr val="tx1"/>
                  </a:solidFill>
                  <a:latin typeface="+mj-lt"/>
                  <a:ea typeface="+mn-ea"/>
                  <a:cs typeface="+mn-cs"/>
                </a:rPr>
                <a:t>Subheading 1 – Bold 24pt</a:t>
              </a:r>
            </a:p>
            <a:p>
              <a:pPr marL="0" lvl="1" indent="0">
                <a:lnSpc>
                  <a:spcPct val="100000"/>
                </a:lnSpc>
                <a:spcBef>
                  <a:spcPts val="600"/>
                </a:spcBef>
                <a:spcAft>
                  <a:spcPts val="600"/>
                </a:spcAft>
              </a:pPr>
              <a:r>
                <a:rPr lang="en-US" sz="2000" b="0" kern="1200" spc="30" dirty="0">
                  <a:solidFill>
                    <a:schemeClr val="tx1"/>
                  </a:solidFill>
                  <a:latin typeface="+mj-lt"/>
                  <a:ea typeface="+mn-ea"/>
                  <a:cs typeface="+mn-cs"/>
                </a:rPr>
                <a:t>SUBHEADING 2 – 20pt</a:t>
              </a:r>
            </a:p>
            <a:p>
              <a:pPr marL="0" lvl="2" indent="0">
                <a:lnSpc>
                  <a:spcPct val="100000"/>
                </a:lnSpc>
                <a:spcBef>
                  <a:spcPts val="600"/>
                </a:spcBef>
                <a:spcAft>
                  <a:spcPts val="600"/>
                </a:spcAft>
              </a:pPr>
              <a:r>
                <a:rPr lang="en-US" sz="1800" kern="1200" spc="-24" dirty="0">
                  <a:solidFill>
                    <a:schemeClr val="tx1"/>
                  </a:solidFill>
                  <a:latin typeface="+mn-lt"/>
                  <a:ea typeface="+mn-ea"/>
                  <a:cs typeface="+mn-cs"/>
                </a:rPr>
                <a:t>Body – 18pt</a:t>
              </a:r>
            </a:p>
            <a:p>
              <a:pPr marL="342900" lvl="3" indent="-342900" algn="l" defTabSz="914400" rtl="0" eaLnBrk="1" latinLnBrk="0" hangingPunct="1">
                <a:lnSpc>
                  <a:spcPct val="100000"/>
                </a:lnSpc>
                <a:spcBef>
                  <a:spcPts val="600"/>
                </a:spcBef>
                <a:spcAft>
                  <a:spcPts val="600"/>
                </a:spcAft>
                <a:buFont typeface="Arial" panose="020B0604020202020204" pitchFamily="34" charset="0"/>
                <a:buChar char="•"/>
              </a:pPr>
              <a:r>
                <a:rPr lang="en-US" sz="1800" b="0" kern="1200" baseline="0" dirty="0">
                  <a:solidFill>
                    <a:schemeClr val="tx1"/>
                  </a:solidFill>
                  <a:latin typeface="+mn-lt"/>
                  <a:ea typeface="+mn-ea"/>
                  <a:cs typeface="+mn-cs"/>
                </a:rPr>
                <a:t>Bullets – 18pt</a:t>
              </a:r>
            </a:p>
            <a:p>
              <a:pPr marL="0" lvl="4" indent="0">
                <a:lnSpc>
                  <a:spcPct val="100000"/>
                </a:lnSpc>
                <a:spcBef>
                  <a:spcPts val="600"/>
                </a:spcBef>
                <a:spcAft>
                  <a:spcPts val="600"/>
                </a:spcAft>
              </a:pPr>
              <a:r>
                <a:rPr lang="en-US" sz="1800" b="0" kern="1200" dirty="0">
                  <a:solidFill>
                    <a:schemeClr val="tx1"/>
                  </a:solidFill>
                  <a:latin typeface="+mn-lt"/>
                  <a:ea typeface="+mn-ea"/>
                  <a:cs typeface="+mn-cs"/>
                </a:rPr>
                <a:t>Callout – 18pt</a:t>
              </a:r>
            </a:p>
            <a:p>
              <a:pPr marL="0" lvl="5" indent="0">
                <a:lnSpc>
                  <a:spcPct val="100000"/>
                </a:lnSpc>
                <a:spcBef>
                  <a:spcPts val="600"/>
                </a:spcBef>
                <a:spcAft>
                  <a:spcPts val="600"/>
                </a:spcAft>
              </a:pPr>
              <a:r>
                <a:rPr lang="en-AU" sz="1400" kern="1200" baseline="0" dirty="0">
                  <a:solidFill>
                    <a:schemeClr val="tx1"/>
                  </a:solidFill>
                  <a:latin typeface="+mn-lt"/>
                  <a:ea typeface="+mn-ea"/>
                  <a:cs typeface="+mn-cs"/>
                </a:rPr>
                <a:t>Caption/Footnotes – 14pt</a:t>
              </a:r>
            </a:p>
          </p:txBody>
        </p:sp>
        <p:sp>
          <p:nvSpPr>
            <p:cNvPr id="11" name="TextBox 10">
              <a:extLst>
                <a:ext uri="{FF2B5EF4-FFF2-40B4-BE49-F238E27FC236}">
                  <a16:creationId xmlns:a16="http://schemas.microsoft.com/office/drawing/2014/main" id="{7EB53228-8423-4904-97F3-9B01699DC340}"/>
                </a:ext>
              </a:extLst>
            </p:cNvPr>
            <p:cNvSpPr txBox="1"/>
            <p:nvPr userDrawn="1"/>
          </p:nvSpPr>
          <p:spPr>
            <a:xfrm>
              <a:off x="7408677" y="2010169"/>
              <a:ext cx="2390869" cy="369332"/>
            </a:xfrm>
            <a:prstGeom prst="rect">
              <a:avLst/>
            </a:prstGeom>
            <a:noFill/>
          </p:spPr>
          <p:txBody>
            <a:bodyPr wrap="square" rtlCol="0">
              <a:spAutoFit/>
            </a:bodyPr>
            <a:lstStyle/>
            <a:p>
              <a:r>
                <a:rPr lang="en-US" dirty="0">
                  <a:latin typeface="+mj-lt"/>
                </a:rPr>
                <a:t>Font style examples</a:t>
              </a:r>
            </a:p>
          </p:txBody>
        </p:sp>
        <p:sp>
          <p:nvSpPr>
            <p:cNvPr id="12" name="TextBox 11">
              <a:extLst>
                <a:ext uri="{FF2B5EF4-FFF2-40B4-BE49-F238E27FC236}">
                  <a16:creationId xmlns:a16="http://schemas.microsoft.com/office/drawing/2014/main" id="{FCAE3CD6-900B-423F-8785-C6452A319FE6}"/>
                </a:ext>
              </a:extLst>
            </p:cNvPr>
            <p:cNvSpPr txBox="1"/>
            <p:nvPr userDrawn="1"/>
          </p:nvSpPr>
          <p:spPr>
            <a:xfrm>
              <a:off x="7408677" y="2448528"/>
              <a:ext cx="304883" cy="2608406"/>
            </a:xfrm>
            <a:prstGeom prst="rect">
              <a:avLst/>
            </a:prstGeom>
            <a:noFill/>
          </p:spPr>
          <p:txBody>
            <a:bodyPr wrap="square" rtlCol="0">
              <a:spAutoFit/>
            </a:bodyPr>
            <a:lstStyle/>
            <a:p>
              <a:pPr>
                <a:lnSpc>
                  <a:spcPct val="150000"/>
                </a:lnSpc>
                <a:spcBef>
                  <a:spcPts val="600"/>
                </a:spcBef>
                <a:spcAft>
                  <a:spcPts val="300"/>
                </a:spcAft>
              </a:pPr>
              <a:r>
                <a:rPr lang="en-US" sz="1400" dirty="0">
                  <a:solidFill>
                    <a:schemeClr val="accent1"/>
                  </a:solidFill>
                </a:rPr>
                <a:t>1</a:t>
              </a:r>
            </a:p>
            <a:p>
              <a:pPr>
                <a:lnSpc>
                  <a:spcPct val="150000"/>
                </a:lnSpc>
                <a:spcBef>
                  <a:spcPts val="600"/>
                </a:spcBef>
                <a:spcAft>
                  <a:spcPts val="300"/>
                </a:spcAft>
              </a:pPr>
              <a:r>
                <a:rPr lang="en-US" sz="1400" dirty="0">
                  <a:solidFill>
                    <a:schemeClr val="accent1"/>
                  </a:solidFill>
                </a:rPr>
                <a:t>2</a:t>
              </a:r>
            </a:p>
            <a:p>
              <a:pPr>
                <a:lnSpc>
                  <a:spcPct val="150000"/>
                </a:lnSpc>
                <a:spcBef>
                  <a:spcPts val="600"/>
                </a:spcBef>
                <a:spcAft>
                  <a:spcPts val="300"/>
                </a:spcAft>
              </a:pPr>
              <a:r>
                <a:rPr lang="en-US" sz="1400" dirty="0">
                  <a:solidFill>
                    <a:schemeClr val="accent1"/>
                  </a:solidFill>
                </a:rPr>
                <a:t>3</a:t>
              </a:r>
            </a:p>
            <a:p>
              <a:pPr>
                <a:lnSpc>
                  <a:spcPct val="150000"/>
                </a:lnSpc>
                <a:spcBef>
                  <a:spcPts val="600"/>
                </a:spcBef>
                <a:spcAft>
                  <a:spcPts val="300"/>
                </a:spcAft>
              </a:pPr>
              <a:r>
                <a:rPr lang="en-US" sz="1400" dirty="0">
                  <a:solidFill>
                    <a:schemeClr val="accent1"/>
                  </a:solidFill>
                </a:rPr>
                <a:t>4</a:t>
              </a:r>
            </a:p>
            <a:p>
              <a:pPr>
                <a:lnSpc>
                  <a:spcPct val="150000"/>
                </a:lnSpc>
                <a:spcBef>
                  <a:spcPts val="600"/>
                </a:spcBef>
                <a:spcAft>
                  <a:spcPts val="300"/>
                </a:spcAft>
              </a:pPr>
              <a:r>
                <a:rPr lang="en-US" sz="1400" dirty="0">
                  <a:solidFill>
                    <a:schemeClr val="accent1"/>
                  </a:solidFill>
                </a:rPr>
                <a:t>5</a:t>
              </a:r>
            </a:p>
            <a:p>
              <a:pPr>
                <a:lnSpc>
                  <a:spcPct val="150000"/>
                </a:lnSpc>
                <a:spcBef>
                  <a:spcPts val="600"/>
                </a:spcBef>
                <a:spcAft>
                  <a:spcPts val="300"/>
                </a:spcAft>
              </a:pPr>
              <a:r>
                <a:rPr lang="en-US" sz="1400" dirty="0">
                  <a:solidFill>
                    <a:schemeClr val="accent1"/>
                  </a:solidFill>
                </a:rPr>
                <a:t>6</a:t>
              </a:r>
            </a:p>
          </p:txBody>
        </p:sp>
      </p:grpSp>
      <p:sp>
        <p:nvSpPr>
          <p:cNvPr id="13" name="Rectangle 12"/>
          <p:cNvSpPr/>
          <p:nvPr userDrawn="1"/>
        </p:nvSpPr>
        <p:spPr>
          <a:xfrm>
            <a:off x="699880" y="529300"/>
            <a:ext cx="5256210" cy="1969770"/>
          </a:xfrm>
          <a:prstGeom prst="rect">
            <a:avLst/>
          </a:prstGeom>
        </p:spPr>
        <p:txBody>
          <a:bodyPr wrap="square">
            <a:spAutoFit/>
          </a:bodyPr>
          <a:lstStyle/>
          <a:p>
            <a:r>
              <a:rPr lang="en-AU" sz="3200" b="1" dirty="0">
                <a:solidFill>
                  <a:schemeClr val="tx1"/>
                </a:solidFill>
                <a:latin typeface="+mj-lt"/>
              </a:rPr>
              <a:t>This is an</a:t>
            </a:r>
            <a:r>
              <a:rPr lang="en-AU" sz="3200" b="1" baseline="0" dirty="0">
                <a:solidFill>
                  <a:schemeClr val="tx1"/>
                </a:solidFill>
                <a:latin typeface="+mj-lt"/>
              </a:rPr>
              <a:t> instruction</a:t>
            </a:r>
            <a:r>
              <a:rPr lang="en-AU" sz="3200" b="1" dirty="0">
                <a:solidFill>
                  <a:schemeClr val="tx1"/>
                </a:solidFill>
                <a:latin typeface="+mj-lt"/>
              </a:rPr>
              <a:t> page. </a:t>
            </a:r>
          </a:p>
          <a:p>
            <a:endParaRPr lang="en-AU" dirty="0">
              <a:solidFill>
                <a:srgbClr val="C00000"/>
              </a:solidFill>
              <a:latin typeface="+mn-lt"/>
            </a:endParaRPr>
          </a:p>
          <a:p>
            <a:r>
              <a:rPr lang="en-AU" dirty="0">
                <a:solidFill>
                  <a:schemeClr val="tx1"/>
                </a:solidFill>
                <a:latin typeface="+mn-lt"/>
              </a:rPr>
              <a:t>To change the layout of your slide, </a:t>
            </a:r>
            <a:r>
              <a:rPr lang="en-AU" b="1" dirty="0">
                <a:solidFill>
                  <a:schemeClr val="tx1"/>
                </a:solidFill>
                <a:latin typeface="+mn-lt"/>
              </a:rPr>
              <a:t>right click</a:t>
            </a:r>
            <a:r>
              <a:rPr lang="en-AU" dirty="0">
                <a:solidFill>
                  <a:schemeClr val="tx1"/>
                </a:solidFill>
                <a:latin typeface="+mn-lt"/>
              </a:rPr>
              <a:t>, select ‘</a:t>
            </a:r>
            <a:r>
              <a:rPr lang="en-AU" b="1" dirty="0">
                <a:solidFill>
                  <a:schemeClr val="tx1"/>
                </a:solidFill>
                <a:latin typeface="+mn-lt"/>
              </a:rPr>
              <a:t>layout</a:t>
            </a:r>
            <a:r>
              <a:rPr lang="en-AU" dirty="0">
                <a:solidFill>
                  <a:schemeClr val="tx1"/>
                </a:solidFill>
                <a:latin typeface="+mn-lt"/>
              </a:rPr>
              <a:t>’, view and </a:t>
            </a:r>
            <a:r>
              <a:rPr lang="en-AU" b="1" dirty="0">
                <a:solidFill>
                  <a:schemeClr val="tx1"/>
                </a:solidFill>
                <a:latin typeface="+mn-lt"/>
              </a:rPr>
              <a:t>select</a:t>
            </a:r>
            <a:r>
              <a:rPr lang="en-AU" dirty="0">
                <a:solidFill>
                  <a:schemeClr val="tx1"/>
                </a:solidFill>
                <a:latin typeface="+mn-lt"/>
              </a:rPr>
              <a:t> from options. </a:t>
            </a:r>
          </a:p>
          <a:p>
            <a:endParaRPr lang="en-AU" dirty="0">
              <a:solidFill>
                <a:schemeClr val="tx1"/>
              </a:solidFill>
              <a:latin typeface="+mn-lt"/>
            </a:endParaRPr>
          </a:p>
          <a:p>
            <a:r>
              <a:rPr lang="en-AU" dirty="0">
                <a:solidFill>
                  <a:srgbClr val="C00000"/>
                </a:solidFill>
                <a:latin typeface="+mn-lt"/>
              </a:rPr>
              <a:t>Delete this page. </a:t>
            </a:r>
          </a:p>
        </p:txBody>
      </p:sp>
      <p:sp>
        <p:nvSpPr>
          <p:cNvPr id="3" name="TextBox 2">
            <a:extLst>
              <a:ext uri="{FF2B5EF4-FFF2-40B4-BE49-F238E27FC236}">
                <a16:creationId xmlns:a16="http://schemas.microsoft.com/office/drawing/2014/main" id="{0029DF8B-6DB1-41C3-6AA3-06846026D798}"/>
              </a:ext>
            </a:extLst>
          </p:cNvPr>
          <p:cNvSpPr txBox="1"/>
          <p:nvPr userDrawn="1"/>
        </p:nvSpPr>
        <p:spPr>
          <a:xfrm>
            <a:off x="688680" y="4096778"/>
            <a:ext cx="5256208" cy="2292935"/>
          </a:xfrm>
          <a:prstGeom prst="rect">
            <a:avLst/>
          </a:prstGeom>
          <a:noFill/>
        </p:spPr>
        <p:txBody>
          <a:bodyPr wrap="square">
            <a:spAutoFit/>
          </a:bodyPr>
          <a:lstStyle/>
          <a:p>
            <a:pPr>
              <a:spcAft>
                <a:spcPts val="600"/>
              </a:spcAft>
            </a:pPr>
            <a:r>
              <a:rPr lang="en-AU" sz="2400" b="1" dirty="0">
                <a:solidFill>
                  <a:schemeClr val="tx1"/>
                </a:solidFill>
                <a:effectLst/>
                <a:latin typeface="+mn-lt"/>
                <a:ea typeface="Calibri" panose="020F0502020204030204" pitchFamily="34" charset="0"/>
                <a:cs typeface="Calibri" panose="020F0502020204030204" pitchFamily="34" charset="0"/>
              </a:rPr>
              <a:t>Instruction for action to help ensure your document is accessible:</a:t>
            </a:r>
            <a:endParaRPr lang="en-AU" sz="2400" dirty="0">
              <a:solidFill>
                <a:schemeClr val="tx1"/>
              </a:solidFill>
              <a:effectLst/>
              <a:latin typeface="+mn-lt"/>
              <a:ea typeface="Calibri" panose="020F0502020204030204" pitchFamily="34" charset="0"/>
              <a:cs typeface="Calibri" panose="020F0502020204030204" pitchFamily="34" charset="0"/>
            </a:endParaRPr>
          </a:p>
          <a:p>
            <a:r>
              <a:rPr lang="en-AU" sz="1800" dirty="0">
                <a:solidFill>
                  <a:schemeClr val="tx1"/>
                </a:solidFill>
                <a:effectLst/>
                <a:latin typeface="+mn-lt"/>
                <a:ea typeface="Calibri" panose="020F0502020204030204" pitchFamily="34" charset="0"/>
              </a:rPr>
              <a:t>Corporate document and presentation files must include document properties and have completed an accessibility check before being published online. Go to </a:t>
            </a:r>
            <a:r>
              <a:rPr lang="en-AU" sz="1800" b="1" dirty="0">
                <a:solidFill>
                  <a:schemeClr val="tx1"/>
                </a:solidFill>
                <a:effectLst/>
                <a:latin typeface="+mn-lt"/>
                <a:ea typeface="Calibri" panose="020F0502020204030204" pitchFamily="34" charset="0"/>
              </a:rPr>
              <a:t>Brand &gt; Brand rules &gt; Accessibility</a:t>
            </a:r>
            <a:r>
              <a:rPr lang="en-AU" sz="1800" dirty="0">
                <a:solidFill>
                  <a:schemeClr val="tx1"/>
                </a:solidFill>
                <a:effectLst/>
                <a:latin typeface="+mn-lt"/>
                <a:ea typeface="Calibri" panose="020F0502020204030204" pitchFamily="34" charset="0"/>
              </a:rPr>
              <a:t> on the intranet to learn more.</a:t>
            </a:r>
          </a:p>
        </p:txBody>
      </p:sp>
    </p:spTree>
    <p:extLst>
      <p:ext uri="{BB962C8B-B14F-4D97-AF65-F5344CB8AC3E}">
        <p14:creationId xmlns:p14="http://schemas.microsoft.com/office/powerpoint/2010/main" val="266273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4">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2" name="Title Placeholder 1">
            <a:extLst>
              <a:ext uri="{FF2B5EF4-FFF2-40B4-BE49-F238E27FC236}">
                <a16:creationId xmlns:a16="http://schemas.microsoft.com/office/drawing/2014/main" id="{867154FF-72FE-2EEC-02A5-35AE4731CE4B}"/>
              </a:ext>
            </a:extLst>
          </p:cNvPr>
          <p:cNvSpPr>
            <a:spLocks noGrp="1"/>
          </p:cNvSpPr>
          <p:nvPr>
            <p:ph type="title"/>
          </p:nvPr>
        </p:nvSpPr>
        <p:spPr>
          <a:xfrm>
            <a:off x="608830" y="402187"/>
            <a:ext cx="10963780" cy="765611"/>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cxnSp>
        <p:nvCxnSpPr>
          <p:cNvPr id="6" name="Straight Connector 5">
            <a:extLst>
              <a:ext uri="{FF2B5EF4-FFF2-40B4-BE49-F238E27FC236}">
                <a16:creationId xmlns:a16="http://schemas.microsoft.com/office/drawing/2014/main" id="{CD444242-79F5-8ED7-2C7C-06E8C182B84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ignifier">
            <a:extLst>
              <a:ext uri="{FF2B5EF4-FFF2-40B4-BE49-F238E27FC236}">
                <a16:creationId xmlns:a16="http://schemas.microsoft.com/office/drawing/2014/main" id="{464245AE-7004-CB55-333E-CC19C457B7FD}"/>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370051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7"/>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igenous-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10194288" cy="744971"/>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1715436"/>
            <a:ext cx="10963780" cy="3938210"/>
          </a:xfrm>
          <a:prstGeom prst="rect">
            <a:avLst/>
          </a:prstGeom>
        </p:spPr>
        <p:txBody>
          <a:bodyPr vert="horz" lIns="0" tIns="0" rIns="0" bIns="0" rtlCol="0">
            <a:normAutofit/>
          </a:bodyPr>
          <a:lstStyle>
            <a:lvl1pPr>
              <a:defRPr sz="2400" b="1">
                <a:latin typeface="+mj-lt"/>
              </a:defRPr>
            </a:lvl1pPr>
            <a:lvl2pPr>
              <a:defRPr sz="2000">
                <a:latin typeface="+mj-lt"/>
              </a:defRPr>
            </a:lvl2pPr>
            <a:lvl3pPr>
              <a:defRPr sz="1800">
                <a:latin typeface="+mn-lt"/>
              </a:defRPr>
            </a:lvl3pPr>
            <a:lvl4pPr marL="1657350" indent="-285750">
              <a:buFont typeface="Arial" panose="020B0604020202020204" pitchFamily="34" charset="0"/>
              <a:buChar char="•"/>
              <a:defRPr>
                <a:latin typeface="+mn-lt"/>
              </a:defRPr>
            </a:lvl4pPr>
            <a:lvl5pPr>
              <a:defRPr>
                <a:latin typeface="+mn-lt"/>
              </a:defRPr>
            </a:lvl5pPr>
            <a:lvl6pPr>
              <a:defRPr sz="1200">
                <a:latin typeface="+mn-lt"/>
              </a:defRPr>
            </a:lvl6pPr>
          </a:lstStyle>
          <a:p>
            <a:pPr lvl="0"/>
            <a:r>
              <a:rPr lang="en-US" dirty="0"/>
              <a:t>Subheading 1</a:t>
            </a:r>
          </a:p>
          <a:p>
            <a:pPr lvl="1"/>
            <a:r>
              <a:rPr lang="en-US" dirty="0"/>
              <a:t>SUBHEADING 2</a:t>
            </a:r>
          </a:p>
          <a:p>
            <a:pPr lvl="2"/>
            <a:r>
              <a:rPr lang="en-US" dirty="0"/>
              <a:t>Body</a:t>
            </a:r>
          </a:p>
          <a:p>
            <a:pPr lvl="3"/>
            <a:r>
              <a:rPr lang="en-US" dirty="0"/>
              <a:t>Bullets</a:t>
            </a:r>
          </a:p>
          <a:p>
            <a:pPr lvl="4"/>
            <a:r>
              <a:rPr lang="en-US" dirty="0"/>
              <a:t>Callout</a:t>
            </a:r>
          </a:p>
          <a:p>
            <a:pPr lvl="5"/>
            <a:r>
              <a:rPr lang="en-AU" dirty="0"/>
              <a:t>Caption/Footnotes</a:t>
            </a:r>
          </a:p>
        </p:txBody>
      </p:sp>
      <p:sp>
        <p:nvSpPr>
          <p:cNvPr id="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2215662" y="6318250"/>
            <a:ext cx="7764157"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r>
              <a:rPr lang="en-AU" dirty="0"/>
              <a:t>Services Australia | an overview of student payments</a:t>
            </a:r>
          </a:p>
        </p:txBody>
      </p:sp>
      <p:sp>
        <p:nvSpPr>
          <p:cNvPr id="1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2" name="!!Signifier">
            <a:extLst>
              <a:ext uri="{FF2B5EF4-FFF2-40B4-BE49-F238E27FC236}">
                <a16:creationId xmlns:a16="http://schemas.microsoft.com/office/drawing/2014/main" id="{AC66F48D-8533-BEF1-855B-1D47ED124C28}"/>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1280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ll_ou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8"/>
          <p:cNvSpPr>
            <a:spLocks noGrp="1"/>
          </p:cNvSpPr>
          <p:nvPr>
            <p:ph type="body" sz="quarter" idx="13" hasCustomPrompt="1"/>
          </p:nvPr>
        </p:nvSpPr>
        <p:spPr>
          <a:xfrm>
            <a:off x="608830"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34" name="Google Shape;353;p23"/>
          <p:cNvCxnSpPr/>
          <p:nvPr userDrawn="1"/>
        </p:nvCxnSpPr>
        <p:spPr>
          <a:xfrm>
            <a:off x="608830" y="2337718"/>
            <a:ext cx="2562995" cy="0"/>
          </a:xfrm>
          <a:prstGeom prst="straightConnector1">
            <a:avLst/>
          </a:prstGeom>
          <a:noFill/>
          <a:ln w="9525" cap="flat" cmpd="sng">
            <a:solidFill>
              <a:srgbClr val="000000"/>
            </a:solidFill>
            <a:prstDash val="solid"/>
            <a:round/>
            <a:headEnd type="none" w="sm" len="sm"/>
            <a:tailEnd type="none" w="sm" len="sm"/>
          </a:ln>
        </p:spPr>
      </p:cxnSp>
      <p:sp>
        <p:nvSpPr>
          <p:cNvPr id="36" name="Text Placeholder 8"/>
          <p:cNvSpPr>
            <a:spLocks noGrp="1"/>
          </p:cNvSpPr>
          <p:nvPr>
            <p:ph type="body" sz="quarter" idx="16"/>
          </p:nvPr>
        </p:nvSpPr>
        <p:spPr>
          <a:xfrm>
            <a:off x="608830" y="3935133"/>
            <a:ext cx="2512989"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37" name="Text Placeholder 8"/>
          <p:cNvSpPr>
            <a:spLocks noGrp="1"/>
          </p:cNvSpPr>
          <p:nvPr>
            <p:ph type="body" sz="quarter" idx="17"/>
          </p:nvPr>
        </p:nvSpPr>
        <p:spPr>
          <a:xfrm>
            <a:off x="3692194" y="3935133"/>
            <a:ext cx="2562995"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38" name="Text Placeholder 8"/>
          <p:cNvSpPr>
            <a:spLocks noGrp="1"/>
          </p:cNvSpPr>
          <p:nvPr>
            <p:ph type="body" sz="quarter" idx="18"/>
          </p:nvPr>
        </p:nvSpPr>
        <p:spPr>
          <a:xfrm>
            <a:off x="6775558" y="3935133"/>
            <a:ext cx="2562995"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4"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15" name="Text Placeholder 8"/>
          <p:cNvSpPr>
            <a:spLocks noGrp="1"/>
          </p:cNvSpPr>
          <p:nvPr>
            <p:ph type="body" sz="quarter" idx="19" hasCustomPrompt="1"/>
          </p:nvPr>
        </p:nvSpPr>
        <p:spPr>
          <a:xfrm>
            <a:off x="3692194"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16" name="Google Shape;353;p23"/>
          <p:cNvCxnSpPr/>
          <p:nvPr userDrawn="1"/>
        </p:nvCxnSpPr>
        <p:spPr>
          <a:xfrm>
            <a:off x="3692194" y="2337718"/>
            <a:ext cx="2562995" cy="0"/>
          </a:xfrm>
          <a:prstGeom prst="straightConnector1">
            <a:avLst/>
          </a:prstGeom>
          <a:noFill/>
          <a:ln w="9525" cap="flat" cmpd="sng">
            <a:solidFill>
              <a:srgbClr val="000000"/>
            </a:solidFill>
            <a:prstDash val="solid"/>
            <a:round/>
            <a:headEnd type="none" w="sm" len="sm"/>
            <a:tailEnd type="none" w="sm" len="sm"/>
          </a:ln>
        </p:spPr>
      </p:cxnSp>
      <p:sp>
        <p:nvSpPr>
          <p:cNvPr id="17" name="Text Placeholder 8"/>
          <p:cNvSpPr>
            <a:spLocks noGrp="1"/>
          </p:cNvSpPr>
          <p:nvPr>
            <p:ph type="body" sz="quarter" idx="20" hasCustomPrompt="1"/>
          </p:nvPr>
        </p:nvSpPr>
        <p:spPr>
          <a:xfrm>
            <a:off x="6775558"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18" name="Google Shape;353;p23"/>
          <p:cNvCxnSpPr/>
          <p:nvPr userDrawn="1"/>
        </p:nvCxnSpPr>
        <p:spPr>
          <a:xfrm>
            <a:off x="6775558" y="2337718"/>
            <a:ext cx="2562995" cy="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234752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_out_2">
    <p:spTree>
      <p:nvGrpSpPr>
        <p:cNvPr id="1" name=""/>
        <p:cNvGrpSpPr/>
        <p:nvPr/>
      </p:nvGrpSpPr>
      <p:grpSpPr>
        <a:xfrm>
          <a:off x="0" y="0"/>
          <a:ext cx="0" cy="0"/>
          <a:chOff x="0" y="0"/>
          <a:chExt cx="0" cy="0"/>
        </a:xfrm>
      </p:grpSpPr>
      <p:sp>
        <p:nvSpPr>
          <p:cNvPr id="8" name="Picture Placeholder 30">
            <a:extLst>
              <a:ext uri="{FF2B5EF4-FFF2-40B4-BE49-F238E27FC236}">
                <a16:creationId xmlns:a16="http://schemas.microsoft.com/office/drawing/2014/main" id="{46A6265F-71AA-4F67-96D7-4A5FFAAF4252}"/>
              </a:ext>
            </a:extLst>
          </p:cNvPr>
          <p:cNvSpPr>
            <a:spLocks noGrp="1" noChangeAspect="1"/>
          </p:cNvSpPr>
          <p:nvPr>
            <p:ph type="pic" sz="quarter" idx="14"/>
          </p:nvPr>
        </p:nvSpPr>
        <p:spPr>
          <a:xfrm>
            <a:off x="3746351" y="621727"/>
            <a:ext cx="7817606" cy="5489037"/>
          </a:xfrm>
          <a:custGeom>
            <a:avLst/>
            <a:gdLst>
              <a:gd name="connsiteX0" fmla="*/ 0 w 8008547"/>
              <a:gd name="connsiteY0" fmla="*/ 0 h 5638793"/>
              <a:gd name="connsiteX1" fmla="*/ 8008547 w 8008547"/>
              <a:gd name="connsiteY1" fmla="*/ 0 h 5638793"/>
              <a:gd name="connsiteX2" fmla="*/ 8008547 w 8008547"/>
              <a:gd name="connsiteY2" fmla="*/ 5638793 h 5638793"/>
              <a:gd name="connsiteX3" fmla="*/ 0 w 8008547"/>
              <a:gd name="connsiteY3" fmla="*/ 5638793 h 5638793"/>
              <a:gd name="connsiteX4" fmla="*/ 0 w 8008547"/>
              <a:gd name="connsiteY4" fmla="*/ 3462416 h 5638793"/>
              <a:gd name="connsiteX5" fmla="*/ 576325 w 8008547"/>
              <a:gd name="connsiteY5" fmla="*/ 2886162 h 5638793"/>
              <a:gd name="connsiteX6" fmla="*/ 594013 w 8008547"/>
              <a:gd name="connsiteY6" fmla="*/ 2861675 h 5638793"/>
              <a:gd name="connsiteX7" fmla="*/ 602857 w 8008547"/>
              <a:gd name="connsiteY7" fmla="*/ 2833890 h 5638793"/>
              <a:gd name="connsiteX8" fmla="*/ 602858 w 8008547"/>
              <a:gd name="connsiteY8" fmla="*/ 2805006 h 5638793"/>
              <a:gd name="connsiteX9" fmla="*/ 594016 w 8008547"/>
              <a:gd name="connsiteY9" fmla="*/ 2777220 h 5638793"/>
              <a:gd name="connsiteX10" fmla="*/ 576331 w 8008547"/>
              <a:gd name="connsiteY10" fmla="*/ 2752729 h 5638793"/>
              <a:gd name="connsiteX11" fmla="*/ 0 w 8008547"/>
              <a:gd name="connsiteY11" fmla="*/ 2176377 h 563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8547" h="5638793">
                <a:moveTo>
                  <a:pt x="0" y="0"/>
                </a:moveTo>
                <a:lnTo>
                  <a:pt x="8008547" y="0"/>
                </a:lnTo>
                <a:lnTo>
                  <a:pt x="8008547" y="5638793"/>
                </a:lnTo>
                <a:lnTo>
                  <a:pt x="0" y="5638793"/>
                </a:lnTo>
                <a:lnTo>
                  <a:pt x="0" y="3462416"/>
                </a:lnTo>
                <a:lnTo>
                  <a:pt x="576325" y="2886162"/>
                </a:lnTo>
                <a:lnTo>
                  <a:pt x="594013" y="2861675"/>
                </a:lnTo>
                <a:lnTo>
                  <a:pt x="602857" y="2833890"/>
                </a:lnTo>
                <a:cubicBezTo>
                  <a:pt x="602857" y="2824262"/>
                  <a:pt x="602858" y="2814633"/>
                  <a:pt x="602858" y="2805006"/>
                </a:cubicBezTo>
                <a:lnTo>
                  <a:pt x="594016" y="2777220"/>
                </a:lnTo>
                <a:lnTo>
                  <a:pt x="576331" y="2752729"/>
                </a:lnTo>
                <a:lnTo>
                  <a:pt x="0" y="2176377"/>
                </a:lnTo>
                <a:close/>
              </a:path>
            </a:pathLst>
          </a:custGeom>
          <a:solidFill>
            <a:schemeClr val="accent1">
              <a:lumMod val="20000"/>
              <a:lumOff val="80000"/>
            </a:schemeClr>
          </a:solidFill>
        </p:spPr>
        <p:txBody>
          <a:bodyPr wrap="square">
            <a:noAutofit/>
          </a:bodyPr>
          <a:lstStyle>
            <a:lvl1pPr>
              <a:defRPr sz="1800">
                <a:latin typeface="+mn-lt"/>
              </a:defRPr>
            </a:lvl1pPr>
          </a:lstStyle>
          <a:p>
            <a:r>
              <a:rPr lang="en-US" dirty="0"/>
              <a:t>Click icon to add picture</a:t>
            </a:r>
            <a:endParaRPr lang="en-AU" dirty="0"/>
          </a:p>
        </p:txBody>
      </p:sp>
      <p:sp>
        <p:nvSpPr>
          <p:cNvPr id="5"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7" name="Text Placeholder 8"/>
          <p:cNvSpPr>
            <a:spLocks noGrp="1"/>
          </p:cNvSpPr>
          <p:nvPr>
            <p:ph type="body" sz="quarter" idx="13"/>
          </p:nvPr>
        </p:nvSpPr>
        <p:spPr>
          <a:xfrm>
            <a:off x="608830" y="621727"/>
            <a:ext cx="2941614" cy="5489037"/>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E5577096-1D76-0D4E-4D59-142B0CD4286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ignifier">
            <a:extLst>
              <a:ext uri="{FF2B5EF4-FFF2-40B4-BE49-F238E27FC236}">
                <a16:creationId xmlns:a16="http://schemas.microsoft.com/office/drawing/2014/main" id="{E5B27B44-7FD0-4484-731A-4144B3680DE1}"/>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2840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9"/>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_out_3">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398460BF-32EE-4008-8DDC-14947536EFF1}"/>
              </a:ext>
            </a:extLst>
          </p:cNvPr>
          <p:cNvSpPr>
            <a:spLocks noGrp="1"/>
          </p:cNvSpPr>
          <p:nvPr>
            <p:ph type="body" sz="quarter" idx="13" hasCustomPrompt="1"/>
          </p:nvPr>
        </p:nvSpPr>
        <p:spPr>
          <a:xfrm>
            <a:off x="608830" y="637309"/>
            <a:ext cx="3237841" cy="5392016"/>
          </a:xfrm>
          <a:prstGeom prst="rect">
            <a:avLst/>
          </a:prstGeom>
          <a:solidFill>
            <a:schemeClr val="accent1"/>
          </a:solidFill>
          <a:ln>
            <a:noFill/>
          </a:ln>
        </p:spPr>
        <p:txBody>
          <a:bodyPr lIns="180000" tIns="180000" rIns="180000" bIns="180000"/>
          <a:lstStyle>
            <a:lvl1pPr>
              <a:defRPr sz="1800">
                <a:latin typeface="+mn-lt"/>
              </a:defRPr>
            </a:lvl1pPr>
          </a:lstStyle>
          <a:p>
            <a:pPr lvl="0"/>
            <a:r>
              <a:rPr lang="en-US" dirty="0"/>
              <a:t>Click to edit Master text styles</a:t>
            </a:r>
          </a:p>
        </p:txBody>
      </p:sp>
      <p:sp>
        <p:nvSpPr>
          <p:cNvPr id="7" name="Content Placeholder 7">
            <a:extLst>
              <a:ext uri="{FF2B5EF4-FFF2-40B4-BE49-F238E27FC236}">
                <a16:creationId xmlns:a16="http://schemas.microsoft.com/office/drawing/2014/main" id="{F4A12B04-E393-4DCC-9166-7EF7BED4CE1D}"/>
              </a:ext>
            </a:extLst>
          </p:cNvPr>
          <p:cNvSpPr>
            <a:spLocks noGrp="1"/>
          </p:cNvSpPr>
          <p:nvPr>
            <p:ph sz="quarter" idx="14"/>
          </p:nvPr>
        </p:nvSpPr>
        <p:spPr>
          <a:xfrm rot="2700000">
            <a:off x="3368714" y="2729449"/>
            <a:ext cx="952420" cy="961491"/>
          </a:xfrm>
          <a:custGeom>
            <a:avLst/>
            <a:gdLst>
              <a:gd name="connsiteX0" fmla="*/ 0 w 1127179"/>
              <a:gd name="connsiteY0" fmla="*/ 126023 h 1124001"/>
              <a:gd name="connsiteX1" fmla="*/ 126023 w 1127179"/>
              <a:gd name="connsiteY1" fmla="*/ 0 h 1124001"/>
              <a:gd name="connsiteX2" fmla="*/ 1001156 w 1127179"/>
              <a:gd name="connsiteY2" fmla="*/ 0 h 1124001"/>
              <a:gd name="connsiteX3" fmla="*/ 1127179 w 1127179"/>
              <a:gd name="connsiteY3" fmla="*/ 126023 h 1124001"/>
              <a:gd name="connsiteX4" fmla="*/ 1127179 w 1127179"/>
              <a:gd name="connsiteY4" fmla="*/ 997978 h 1124001"/>
              <a:gd name="connsiteX5" fmla="*/ 1001156 w 1127179"/>
              <a:gd name="connsiteY5" fmla="*/ 1124001 h 1124001"/>
              <a:gd name="connsiteX6" fmla="*/ 126023 w 1127179"/>
              <a:gd name="connsiteY6" fmla="*/ 1124001 h 1124001"/>
              <a:gd name="connsiteX7" fmla="*/ 0 w 1127179"/>
              <a:gd name="connsiteY7" fmla="*/ 997978 h 1124001"/>
              <a:gd name="connsiteX8" fmla="*/ 0 w 1127179"/>
              <a:gd name="connsiteY8" fmla="*/ 126023 h 1124001"/>
              <a:gd name="connsiteX0" fmla="*/ 0 w 1127179"/>
              <a:gd name="connsiteY0" fmla="*/ 126023 h 1124001"/>
              <a:gd name="connsiteX1" fmla="*/ 126023 w 1127179"/>
              <a:gd name="connsiteY1" fmla="*/ 0 h 1124001"/>
              <a:gd name="connsiteX2" fmla="*/ 174779 w 1127179"/>
              <a:gd name="connsiteY2" fmla="*/ 3410 h 1124001"/>
              <a:gd name="connsiteX3" fmla="*/ 1001156 w 1127179"/>
              <a:gd name="connsiteY3" fmla="*/ 0 h 1124001"/>
              <a:gd name="connsiteX4" fmla="*/ 1127179 w 1127179"/>
              <a:gd name="connsiteY4" fmla="*/ 126023 h 1124001"/>
              <a:gd name="connsiteX5" fmla="*/ 1127179 w 1127179"/>
              <a:gd name="connsiteY5" fmla="*/ 997978 h 1124001"/>
              <a:gd name="connsiteX6" fmla="*/ 1001156 w 1127179"/>
              <a:gd name="connsiteY6" fmla="*/ 1124001 h 1124001"/>
              <a:gd name="connsiteX7" fmla="*/ 126023 w 1127179"/>
              <a:gd name="connsiteY7" fmla="*/ 1124001 h 1124001"/>
              <a:gd name="connsiteX8" fmla="*/ 0 w 1127179"/>
              <a:gd name="connsiteY8" fmla="*/ 997978 h 1124001"/>
              <a:gd name="connsiteX9" fmla="*/ 0 w 1127179"/>
              <a:gd name="connsiteY9"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127179 w 1127808"/>
              <a:gd name="connsiteY6" fmla="*/ 997978 h 1124001"/>
              <a:gd name="connsiteX7" fmla="*/ 1001156 w 1127808"/>
              <a:gd name="connsiteY7" fmla="*/ 1124001 h 1124001"/>
              <a:gd name="connsiteX8" fmla="*/ 126023 w 1127808"/>
              <a:gd name="connsiteY8" fmla="*/ 1124001 h 1124001"/>
              <a:gd name="connsiteX9" fmla="*/ 0 w 1127808"/>
              <a:gd name="connsiteY9" fmla="*/ 997978 h 1124001"/>
              <a:gd name="connsiteX10" fmla="*/ 0 w 1127808"/>
              <a:gd name="connsiteY10"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001156 w 1127808"/>
              <a:gd name="connsiteY6" fmla="*/ 1124001 h 1124001"/>
              <a:gd name="connsiteX7" fmla="*/ 126023 w 1127808"/>
              <a:gd name="connsiteY7" fmla="*/ 1124001 h 1124001"/>
              <a:gd name="connsiteX8" fmla="*/ 0 w 1127808"/>
              <a:gd name="connsiteY8" fmla="*/ 997978 h 1124001"/>
              <a:gd name="connsiteX9" fmla="*/ 0 w 1127808"/>
              <a:gd name="connsiteY9"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26023 w 1127808"/>
              <a:gd name="connsiteY6" fmla="*/ 1124001 h 1124001"/>
              <a:gd name="connsiteX7" fmla="*/ 0 w 1127808"/>
              <a:gd name="connsiteY7" fmla="*/ 997978 h 1124001"/>
              <a:gd name="connsiteX8" fmla="*/ 0 w 1127808"/>
              <a:gd name="connsiteY8" fmla="*/ 126023 h 1124001"/>
              <a:gd name="connsiteX0" fmla="*/ 0 w 1127808"/>
              <a:gd name="connsiteY0" fmla="*/ 126023 h 1082383"/>
              <a:gd name="connsiteX1" fmla="*/ 126023 w 1127808"/>
              <a:gd name="connsiteY1" fmla="*/ 0 h 1082383"/>
              <a:gd name="connsiteX2" fmla="*/ 174779 w 1127808"/>
              <a:gd name="connsiteY2" fmla="*/ 3410 h 1082383"/>
              <a:gd name="connsiteX3" fmla="*/ 1001156 w 1127808"/>
              <a:gd name="connsiteY3" fmla="*/ 0 h 1082383"/>
              <a:gd name="connsiteX4" fmla="*/ 1127179 w 1127808"/>
              <a:gd name="connsiteY4" fmla="*/ 126023 h 1082383"/>
              <a:gd name="connsiteX5" fmla="*/ 1127808 w 1127808"/>
              <a:gd name="connsiteY5" fmla="*/ 949705 h 1082383"/>
              <a:gd name="connsiteX6" fmla="*/ 0 w 1127808"/>
              <a:gd name="connsiteY6" fmla="*/ 997978 h 1082383"/>
              <a:gd name="connsiteX7" fmla="*/ 0 w 1127808"/>
              <a:gd name="connsiteY7" fmla="*/ 126023 h 1082383"/>
              <a:gd name="connsiteX0" fmla="*/ 0 w 1127808"/>
              <a:gd name="connsiteY0" fmla="*/ 126023 h 949705"/>
              <a:gd name="connsiteX1" fmla="*/ 126023 w 1127808"/>
              <a:gd name="connsiteY1" fmla="*/ 0 h 949705"/>
              <a:gd name="connsiteX2" fmla="*/ 174779 w 1127808"/>
              <a:gd name="connsiteY2" fmla="*/ 3410 h 949705"/>
              <a:gd name="connsiteX3" fmla="*/ 1001156 w 1127808"/>
              <a:gd name="connsiteY3" fmla="*/ 0 h 949705"/>
              <a:gd name="connsiteX4" fmla="*/ 1127179 w 1127808"/>
              <a:gd name="connsiteY4" fmla="*/ 126023 h 949705"/>
              <a:gd name="connsiteX5" fmla="*/ 1127808 w 1127808"/>
              <a:gd name="connsiteY5" fmla="*/ 949705 h 949705"/>
              <a:gd name="connsiteX6" fmla="*/ 0 w 1127808"/>
              <a:gd name="connsiteY6" fmla="*/ 126023 h 949705"/>
              <a:gd name="connsiteX0" fmla="*/ 1001785 w 1001785"/>
              <a:gd name="connsiteY0" fmla="*/ 949705 h 949705"/>
              <a:gd name="connsiteX1" fmla="*/ 0 w 1001785"/>
              <a:gd name="connsiteY1" fmla="*/ 0 h 949705"/>
              <a:gd name="connsiteX2" fmla="*/ 48756 w 1001785"/>
              <a:gd name="connsiteY2" fmla="*/ 3410 h 949705"/>
              <a:gd name="connsiteX3" fmla="*/ 875133 w 1001785"/>
              <a:gd name="connsiteY3" fmla="*/ 0 h 949705"/>
              <a:gd name="connsiteX4" fmla="*/ 1001156 w 1001785"/>
              <a:gd name="connsiteY4" fmla="*/ 126023 h 949705"/>
              <a:gd name="connsiteX5" fmla="*/ 1001785 w 1001785"/>
              <a:gd name="connsiteY5"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1345 w 952420"/>
              <a:gd name="connsiteY0" fmla="*/ 961491 h 961491"/>
              <a:gd name="connsiteX1" fmla="*/ 0 w 952420"/>
              <a:gd name="connsiteY1" fmla="*/ 3410 h 961491"/>
              <a:gd name="connsiteX2" fmla="*/ 826377 w 952420"/>
              <a:gd name="connsiteY2" fmla="*/ 0 h 961491"/>
              <a:gd name="connsiteX3" fmla="*/ 952400 w 952420"/>
              <a:gd name="connsiteY3" fmla="*/ 126023 h 961491"/>
              <a:gd name="connsiteX4" fmla="*/ 951345 w 952420"/>
              <a:gd name="connsiteY4" fmla="*/ 961491 h 96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20" h="961491">
                <a:moveTo>
                  <a:pt x="951345" y="961491"/>
                </a:moveTo>
                <a:cubicBezTo>
                  <a:pt x="947522" y="957893"/>
                  <a:pt x="903" y="3417"/>
                  <a:pt x="0" y="3410"/>
                </a:cubicBezTo>
                <a:lnTo>
                  <a:pt x="826377" y="0"/>
                </a:lnTo>
                <a:cubicBezTo>
                  <a:pt x="895978" y="0"/>
                  <a:pt x="952400" y="56422"/>
                  <a:pt x="952400" y="126023"/>
                </a:cubicBezTo>
                <a:cubicBezTo>
                  <a:pt x="952610" y="400584"/>
                  <a:pt x="951135" y="686930"/>
                  <a:pt x="951345" y="961491"/>
                </a:cubicBezTo>
                <a:close/>
              </a:path>
            </a:pathLst>
          </a:custGeo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9"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5" name="Straight Connector 4">
            <a:extLst>
              <a:ext uri="{FF2B5EF4-FFF2-40B4-BE49-F238E27FC236}">
                <a16:creationId xmlns:a16="http://schemas.microsoft.com/office/drawing/2014/main" id="{8FCD446D-8FE5-6EE2-A358-D4D94D6E8E1D}"/>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4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5"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6" name="Straight Connector 5">
            <a:extLst>
              <a:ext uri="{FF2B5EF4-FFF2-40B4-BE49-F238E27FC236}">
                <a16:creationId xmlns:a16="http://schemas.microsoft.com/office/drawing/2014/main" id="{DAD6AF8A-36C5-F92C-285F-3DC9FD06266B}"/>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50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gress_trees">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2F312-4D72-47FA-A88E-78E8DD605FF2}"/>
              </a:ext>
            </a:extLst>
          </p:cNvPr>
          <p:cNvGrpSpPr/>
          <p:nvPr userDrawn="1"/>
        </p:nvGrpSpPr>
        <p:grpSpPr>
          <a:xfrm>
            <a:off x="648284" y="1450249"/>
            <a:ext cx="4954566" cy="4382226"/>
            <a:chOff x="3816249" y="1703165"/>
            <a:chExt cx="4954566" cy="4382226"/>
          </a:xfrm>
        </p:grpSpPr>
        <p:sp>
          <p:nvSpPr>
            <p:cNvPr id="4" name="Rectangle 3">
              <a:extLst>
                <a:ext uri="{FF2B5EF4-FFF2-40B4-BE49-F238E27FC236}">
                  <a16:creationId xmlns:a16="http://schemas.microsoft.com/office/drawing/2014/main" id="{F5BA731D-7D65-4612-9C78-98D224ADFE2C}"/>
                </a:ext>
              </a:extLst>
            </p:cNvPr>
            <p:cNvSpPr/>
            <p:nvPr userDrawn="1"/>
          </p:nvSpPr>
          <p:spPr>
            <a:xfrm>
              <a:off x="5748338" y="2056344"/>
              <a:ext cx="847725" cy="3714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E5E8A12D-FF71-4B97-8FE2-0EBF061BB98D}"/>
                </a:ext>
              </a:extLst>
            </p:cNvPr>
            <p:cNvSpPr/>
            <p:nvPr userDrawn="1"/>
          </p:nvSpPr>
          <p:spPr>
            <a:xfrm>
              <a:off x="5748338" y="3158293"/>
              <a:ext cx="847725" cy="3047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C1F6E864-A493-40F7-9936-044A1994E5BD}"/>
                </a:ext>
              </a:extLst>
            </p:cNvPr>
            <p:cNvSpPr/>
            <p:nvPr userDrawn="1"/>
          </p:nvSpPr>
          <p:spPr>
            <a:xfrm>
              <a:off x="5748338" y="4034606"/>
              <a:ext cx="847725" cy="3047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EDCE4EDC-FAD4-4D2A-ADDD-B2D934E48A75}"/>
                </a:ext>
              </a:extLst>
            </p:cNvPr>
            <p:cNvSpPr/>
            <p:nvPr userDrawn="1"/>
          </p:nvSpPr>
          <p:spPr>
            <a:xfrm>
              <a:off x="5748338" y="5002021"/>
              <a:ext cx="847725" cy="371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F5D3BE52-E6D5-4F86-A594-760F782C69D2}"/>
                </a:ext>
              </a:extLst>
            </p:cNvPr>
            <p:cNvSpPr/>
            <p:nvPr userDrawn="1"/>
          </p:nvSpPr>
          <p:spPr>
            <a:xfrm>
              <a:off x="5748338" y="5726676"/>
              <a:ext cx="847725" cy="3047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4C0E3429-878A-4235-BA2E-20982C65B670}"/>
                </a:ext>
              </a:extLst>
            </p:cNvPr>
            <p:cNvSpPr/>
            <p:nvPr userDrawn="1"/>
          </p:nvSpPr>
          <p:spPr>
            <a:xfrm>
              <a:off x="5699397" y="2011837"/>
              <a:ext cx="960484" cy="2369663"/>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sp>
          <p:nvSpPr>
            <p:cNvPr id="11" name="Rectangle 10">
              <a:extLst>
                <a:ext uri="{FF2B5EF4-FFF2-40B4-BE49-F238E27FC236}">
                  <a16:creationId xmlns:a16="http://schemas.microsoft.com/office/drawing/2014/main" id="{531A000A-8B1B-4B65-A262-F9B4D7EB892B}"/>
                </a:ext>
              </a:extLst>
            </p:cNvPr>
            <p:cNvSpPr/>
            <p:nvPr userDrawn="1"/>
          </p:nvSpPr>
          <p:spPr>
            <a:xfrm>
              <a:off x="5699397" y="4930815"/>
              <a:ext cx="960484" cy="498656"/>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sp>
          <p:nvSpPr>
            <p:cNvPr id="12" name="Rectangle 11">
              <a:extLst>
                <a:ext uri="{FF2B5EF4-FFF2-40B4-BE49-F238E27FC236}">
                  <a16:creationId xmlns:a16="http://schemas.microsoft.com/office/drawing/2014/main" id="{EDF673F9-F00C-46E7-BECC-8068ED0CBB16}"/>
                </a:ext>
              </a:extLst>
            </p:cNvPr>
            <p:cNvSpPr/>
            <p:nvPr userDrawn="1"/>
          </p:nvSpPr>
          <p:spPr>
            <a:xfrm>
              <a:off x="5699397" y="5662330"/>
              <a:ext cx="960484" cy="423061"/>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grpSp>
          <p:nvGrpSpPr>
            <p:cNvPr id="13" name="Group 12">
              <a:extLst>
                <a:ext uri="{FF2B5EF4-FFF2-40B4-BE49-F238E27FC236}">
                  <a16:creationId xmlns:a16="http://schemas.microsoft.com/office/drawing/2014/main" id="{33E7766C-1E91-48F7-8FB0-F630BD35C0AD}"/>
                </a:ext>
              </a:extLst>
            </p:cNvPr>
            <p:cNvGrpSpPr/>
            <p:nvPr userDrawn="1"/>
          </p:nvGrpSpPr>
          <p:grpSpPr>
            <a:xfrm>
              <a:off x="4937234" y="2229261"/>
              <a:ext cx="731631" cy="3670546"/>
              <a:chOff x="8303456" y="3538249"/>
              <a:chExt cx="1153698" cy="5788025"/>
            </a:xfrm>
          </p:grpSpPr>
          <p:sp>
            <p:nvSpPr>
              <p:cNvPr id="64" name="object 54">
                <a:extLst>
                  <a:ext uri="{FF2B5EF4-FFF2-40B4-BE49-F238E27FC236}">
                    <a16:creationId xmlns:a16="http://schemas.microsoft.com/office/drawing/2014/main" id="{942A3C8C-3BB0-4B73-8D87-1732E6B8F6B0}"/>
                  </a:ext>
                </a:extLst>
              </p:cNvPr>
              <p:cNvSpPr/>
              <p:nvPr/>
            </p:nvSpPr>
            <p:spPr>
              <a:xfrm>
                <a:off x="8591014" y="3538249"/>
                <a:ext cx="866140" cy="5788025"/>
              </a:xfrm>
              <a:custGeom>
                <a:avLst/>
                <a:gdLst/>
                <a:ahLst/>
                <a:cxnLst/>
                <a:rect l="l" t="t" r="r" b="b"/>
                <a:pathLst>
                  <a:path w="866140" h="5788025">
                    <a:moveTo>
                      <a:pt x="865847" y="0"/>
                    </a:moveTo>
                    <a:lnTo>
                      <a:pt x="0" y="0"/>
                    </a:lnTo>
                    <a:lnTo>
                      <a:pt x="0" y="5787635"/>
                    </a:lnTo>
                    <a:lnTo>
                      <a:pt x="865847" y="5787635"/>
                    </a:lnTo>
                  </a:path>
                </a:pathLst>
              </a:custGeom>
              <a:ln w="9528">
                <a:solidFill>
                  <a:schemeClr val="bg2"/>
                </a:solidFill>
              </a:ln>
            </p:spPr>
            <p:txBody>
              <a:bodyPr wrap="square" lIns="0" tIns="0" rIns="0" bIns="0" rtlCol="0"/>
              <a:lstStyle/>
              <a:p>
                <a:endParaRPr dirty="0"/>
              </a:p>
            </p:txBody>
          </p:sp>
          <p:sp>
            <p:nvSpPr>
              <p:cNvPr id="65" name="object 56">
                <a:extLst>
                  <a:ext uri="{FF2B5EF4-FFF2-40B4-BE49-F238E27FC236}">
                    <a16:creationId xmlns:a16="http://schemas.microsoft.com/office/drawing/2014/main" id="{DFD8ACE5-0FB6-43E0-AD54-E4FC28C27ECF}"/>
                  </a:ext>
                </a:extLst>
              </p:cNvPr>
              <p:cNvSpPr/>
              <p:nvPr/>
            </p:nvSpPr>
            <p:spPr>
              <a:xfrm>
                <a:off x="8303456" y="6341573"/>
                <a:ext cx="287020" cy="0"/>
              </a:xfrm>
              <a:custGeom>
                <a:avLst/>
                <a:gdLst/>
                <a:ahLst/>
                <a:cxnLst/>
                <a:rect l="l" t="t" r="r" b="b"/>
                <a:pathLst>
                  <a:path w="287020">
                    <a:moveTo>
                      <a:pt x="286420" y="0"/>
                    </a:moveTo>
                    <a:lnTo>
                      <a:pt x="0" y="0"/>
                    </a:lnTo>
                  </a:path>
                </a:pathLst>
              </a:custGeom>
              <a:ln w="9528">
                <a:solidFill>
                  <a:schemeClr val="bg2"/>
                </a:solidFill>
              </a:ln>
            </p:spPr>
            <p:txBody>
              <a:bodyPr wrap="square" lIns="0" tIns="0" rIns="0" bIns="0" rtlCol="0"/>
              <a:lstStyle/>
              <a:p>
                <a:endParaRPr dirty="0"/>
              </a:p>
            </p:txBody>
          </p:sp>
          <p:sp>
            <p:nvSpPr>
              <p:cNvPr id="66" name="object 57">
                <a:extLst>
                  <a:ext uri="{FF2B5EF4-FFF2-40B4-BE49-F238E27FC236}">
                    <a16:creationId xmlns:a16="http://schemas.microsoft.com/office/drawing/2014/main" id="{4D92DE4C-11B5-441C-8A8C-516F69EF393E}"/>
                  </a:ext>
                </a:extLst>
              </p:cNvPr>
              <p:cNvSpPr/>
              <p:nvPr/>
            </p:nvSpPr>
            <p:spPr>
              <a:xfrm>
                <a:off x="8591014" y="5223918"/>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sp>
            <p:nvSpPr>
              <p:cNvPr id="67" name="object 58">
                <a:extLst>
                  <a:ext uri="{FF2B5EF4-FFF2-40B4-BE49-F238E27FC236}">
                    <a16:creationId xmlns:a16="http://schemas.microsoft.com/office/drawing/2014/main" id="{00C43B20-988D-4A61-AD25-80E2B49AA9E8}"/>
                  </a:ext>
                </a:extLst>
              </p:cNvPr>
              <p:cNvSpPr/>
              <p:nvPr/>
            </p:nvSpPr>
            <p:spPr>
              <a:xfrm>
                <a:off x="8591014" y="6614306"/>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sp>
            <p:nvSpPr>
              <p:cNvPr id="68" name="object 59">
                <a:extLst>
                  <a:ext uri="{FF2B5EF4-FFF2-40B4-BE49-F238E27FC236}">
                    <a16:creationId xmlns:a16="http://schemas.microsoft.com/office/drawing/2014/main" id="{8B321F7C-CFED-40FA-8DC7-404F48D661EE}"/>
                  </a:ext>
                </a:extLst>
              </p:cNvPr>
              <p:cNvSpPr/>
              <p:nvPr/>
            </p:nvSpPr>
            <p:spPr>
              <a:xfrm>
                <a:off x="8591014" y="8228714"/>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grpSp>
        <p:grpSp>
          <p:nvGrpSpPr>
            <p:cNvPr id="14" name="Group 13">
              <a:extLst>
                <a:ext uri="{FF2B5EF4-FFF2-40B4-BE49-F238E27FC236}">
                  <a16:creationId xmlns:a16="http://schemas.microsoft.com/office/drawing/2014/main" id="{711536AF-09FB-4341-8A05-4868BE14E492}"/>
                </a:ext>
              </a:extLst>
            </p:cNvPr>
            <p:cNvGrpSpPr/>
            <p:nvPr userDrawn="1"/>
          </p:nvGrpSpPr>
          <p:grpSpPr>
            <a:xfrm>
              <a:off x="6708822" y="1783740"/>
              <a:ext cx="432243" cy="926123"/>
              <a:chOff x="11046259" y="2804684"/>
              <a:chExt cx="686094" cy="1470025"/>
            </a:xfrm>
          </p:grpSpPr>
          <p:sp>
            <p:nvSpPr>
              <p:cNvPr id="58" name="object 37">
                <a:extLst>
                  <a:ext uri="{FF2B5EF4-FFF2-40B4-BE49-F238E27FC236}">
                    <a16:creationId xmlns:a16="http://schemas.microsoft.com/office/drawing/2014/main" id="{09F6CCAA-6EC7-4E15-B6E1-EA2CFC630FCE}"/>
                  </a:ext>
                </a:extLst>
              </p:cNvPr>
              <p:cNvSpPr/>
              <p:nvPr/>
            </p:nvSpPr>
            <p:spPr>
              <a:xfrm>
                <a:off x="11388818" y="2804684"/>
                <a:ext cx="343535" cy="1470025"/>
              </a:xfrm>
              <a:custGeom>
                <a:avLst/>
                <a:gdLst/>
                <a:ahLst/>
                <a:cxnLst/>
                <a:rect l="l" t="t" r="r" b="b"/>
                <a:pathLst>
                  <a:path w="343534" h="1470025">
                    <a:moveTo>
                      <a:pt x="343047" y="0"/>
                    </a:moveTo>
                    <a:lnTo>
                      <a:pt x="0" y="0"/>
                    </a:lnTo>
                    <a:lnTo>
                      <a:pt x="0" y="1469766"/>
                    </a:lnTo>
                    <a:lnTo>
                      <a:pt x="343047" y="1469766"/>
                    </a:lnTo>
                  </a:path>
                </a:pathLst>
              </a:custGeom>
              <a:ln w="9528">
                <a:solidFill>
                  <a:schemeClr val="bg2"/>
                </a:solidFill>
              </a:ln>
            </p:spPr>
            <p:txBody>
              <a:bodyPr wrap="square" lIns="0" tIns="0" rIns="0" bIns="0" rtlCol="0"/>
              <a:lstStyle/>
              <a:p>
                <a:endParaRPr dirty="0"/>
              </a:p>
            </p:txBody>
          </p:sp>
          <p:sp>
            <p:nvSpPr>
              <p:cNvPr id="59" name="object 38">
                <a:extLst>
                  <a:ext uri="{FF2B5EF4-FFF2-40B4-BE49-F238E27FC236}">
                    <a16:creationId xmlns:a16="http://schemas.microsoft.com/office/drawing/2014/main" id="{1B769D48-ACEF-4DF2-AC33-176E1BF38AC5}"/>
                  </a:ext>
                </a:extLst>
              </p:cNvPr>
              <p:cNvSpPr/>
              <p:nvPr/>
            </p:nvSpPr>
            <p:spPr>
              <a:xfrm>
                <a:off x="11389739" y="309864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0" name="object 39">
                <a:extLst>
                  <a:ext uri="{FF2B5EF4-FFF2-40B4-BE49-F238E27FC236}">
                    <a16:creationId xmlns:a16="http://schemas.microsoft.com/office/drawing/2014/main" id="{2533EE28-5B34-489F-8D7F-38FC0E4364A3}"/>
                  </a:ext>
                </a:extLst>
              </p:cNvPr>
              <p:cNvSpPr/>
              <p:nvPr/>
            </p:nvSpPr>
            <p:spPr>
              <a:xfrm>
                <a:off x="11389739" y="3392597"/>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1" name="object 40">
                <a:extLst>
                  <a:ext uri="{FF2B5EF4-FFF2-40B4-BE49-F238E27FC236}">
                    <a16:creationId xmlns:a16="http://schemas.microsoft.com/office/drawing/2014/main" id="{48BE2EBC-4F13-44B4-89CE-20815D34E261}"/>
                  </a:ext>
                </a:extLst>
              </p:cNvPr>
              <p:cNvSpPr/>
              <p:nvPr/>
            </p:nvSpPr>
            <p:spPr>
              <a:xfrm>
                <a:off x="11046259" y="3539578"/>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2" name="object 51">
                <a:extLst>
                  <a:ext uri="{FF2B5EF4-FFF2-40B4-BE49-F238E27FC236}">
                    <a16:creationId xmlns:a16="http://schemas.microsoft.com/office/drawing/2014/main" id="{5BAF2305-955D-4AB1-A9ED-BEDCC673ECE7}"/>
                  </a:ext>
                </a:extLst>
              </p:cNvPr>
              <p:cNvSpPr/>
              <p:nvPr/>
            </p:nvSpPr>
            <p:spPr>
              <a:xfrm>
                <a:off x="11389739" y="3686558"/>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3" name="object 53">
                <a:extLst>
                  <a:ext uri="{FF2B5EF4-FFF2-40B4-BE49-F238E27FC236}">
                    <a16:creationId xmlns:a16="http://schemas.microsoft.com/office/drawing/2014/main" id="{6E98196E-1B5D-44E4-8607-428BAE03FC1C}"/>
                  </a:ext>
                </a:extLst>
              </p:cNvPr>
              <p:cNvSpPr/>
              <p:nvPr/>
            </p:nvSpPr>
            <p:spPr>
              <a:xfrm>
                <a:off x="11389739" y="398051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15" name="Rectangle 14">
              <a:extLst>
                <a:ext uri="{FF2B5EF4-FFF2-40B4-BE49-F238E27FC236}">
                  <a16:creationId xmlns:a16="http://schemas.microsoft.com/office/drawing/2014/main" id="{8ED5B87C-C858-45D5-B422-57521FB430EA}"/>
                </a:ext>
              </a:extLst>
            </p:cNvPr>
            <p:cNvSpPr/>
            <p:nvPr userDrawn="1"/>
          </p:nvSpPr>
          <p:spPr>
            <a:xfrm>
              <a:off x="3816249" y="3860802"/>
              <a:ext cx="1089340" cy="296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F9AEC7D7-B500-4304-A412-834BC87690DC}"/>
                </a:ext>
              </a:extLst>
            </p:cNvPr>
            <p:cNvSpPr/>
            <p:nvPr userDrawn="1"/>
          </p:nvSpPr>
          <p:spPr>
            <a:xfrm>
              <a:off x="7189206" y="1703165"/>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396EA675-BAF7-49C8-A803-4DBEF140401B}"/>
                </a:ext>
              </a:extLst>
            </p:cNvPr>
            <p:cNvSpPr/>
            <p:nvPr userDrawn="1"/>
          </p:nvSpPr>
          <p:spPr>
            <a:xfrm>
              <a:off x="7189206" y="2623233"/>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3ADE96A4-C6A3-4EF5-AC1F-38E71A911EB5}"/>
                </a:ext>
              </a:extLst>
            </p:cNvPr>
            <p:cNvSpPr/>
            <p:nvPr userDrawn="1"/>
          </p:nvSpPr>
          <p:spPr>
            <a:xfrm>
              <a:off x="7189206" y="2439221"/>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31E6309F-3779-4EE0-AC62-0CB9DA53DD1C}"/>
                </a:ext>
              </a:extLst>
            </p:cNvPr>
            <p:cNvSpPr/>
            <p:nvPr userDrawn="1"/>
          </p:nvSpPr>
          <p:spPr>
            <a:xfrm>
              <a:off x="7189206" y="2255207"/>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6A80551A-BB1F-4A95-AB97-B6C91E4279BF}"/>
                </a:ext>
              </a:extLst>
            </p:cNvPr>
            <p:cNvSpPr/>
            <p:nvPr userDrawn="1"/>
          </p:nvSpPr>
          <p:spPr>
            <a:xfrm>
              <a:off x="7189206" y="2071193"/>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AF1D6868-83FC-48FC-8906-5AC6892DB0DE}"/>
                </a:ext>
              </a:extLst>
            </p:cNvPr>
            <p:cNvSpPr/>
            <p:nvPr userDrawn="1"/>
          </p:nvSpPr>
          <p:spPr>
            <a:xfrm>
              <a:off x="7189206" y="1887179"/>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561F61CB-16EE-4471-844D-C33077001F39}"/>
                </a:ext>
              </a:extLst>
            </p:cNvPr>
            <p:cNvSpPr/>
            <p:nvPr userDrawn="1"/>
          </p:nvSpPr>
          <p:spPr>
            <a:xfrm>
              <a:off x="7189206" y="2856483"/>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A474D864-87C2-4D86-88E2-5F4D42209C8D}"/>
                </a:ext>
              </a:extLst>
            </p:cNvPr>
            <p:cNvSpPr/>
            <p:nvPr userDrawn="1"/>
          </p:nvSpPr>
          <p:spPr>
            <a:xfrm>
              <a:off x="7189206" y="3592539"/>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CCDE12D0-F2DF-4EA0-B30F-78C54C81857A}"/>
                </a:ext>
              </a:extLst>
            </p:cNvPr>
            <p:cNvSpPr/>
            <p:nvPr userDrawn="1"/>
          </p:nvSpPr>
          <p:spPr>
            <a:xfrm>
              <a:off x="7189206" y="3408525"/>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FF4A5F47-FA19-4C74-BF00-0F79253FAFF6}"/>
                </a:ext>
              </a:extLst>
            </p:cNvPr>
            <p:cNvSpPr/>
            <p:nvPr userDrawn="1"/>
          </p:nvSpPr>
          <p:spPr>
            <a:xfrm>
              <a:off x="7189206" y="3224511"/>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FBD1EA2A-9C1E-4FB8-8C96-459A235669AA}"/>
                </a:ext>
              </a:extLst>
            </p:cNvPr>
            <p:cNvSpPr/>
            <p:nvPr userDrawn="1"/>
          </p:nvSpPr>
          <p:spPr>
            <a:xfrm>
              <a:off x="7189206" y="3040497"/>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6230EE23-24EB-4C2A-A145-23641EB240C9}"/>
                </a:ext>
              </a:extLst>
            </p:cNvPr>
            <p:cNvSpPr/>
            <p:nvPr userDrawn="1"/>
          </p:nvSpPr>
          <p:spPr>
            <a:xfrm>
              <a:off x="7189206" y="3820780"/>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252533AC-213D-423C-B982-C0EB0749F48D}"/>
                </a:ext>
              </a:extLst>
            </p:cNvPr>
            <p:cNvSpPr/>
            <p:nvPr userDrawn="1"/>
          </p:nvSpPr>
          <p:spPr>
            <a:xfrm>
              <a:off x="7189206" y="4372822"/>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a:extLst>
                <a:ext uri="{FF2B5EF4-FFF2-40B4-BE49-F238E27FC236}">
                  <a16:creationId xmlns:a16="http://schemas.microsoft.com/office/drawing/2014/main" id="{32BF3D77-1DCA-466A-B184-4DCAD8C633A0}"/>
                </a:ext>
              </a:extLst>
            </p:cNvPr>
            <p:cNvSpPr/>
            <p:nvPr userDrawn="1"/>
          </p:nvSpPr>
          <p:spPr>
            <a:xfrm>
              <a:off x="7189206" y="4188808"/>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a:extLst>
                <a:ext uri="{FF2B5EF4-FFF2-40B4-BE49-F238E27FC236}">
                  <a16:creationId xmlns:a16="http://schemas.microsoft.com/office/drawing/2014/main" id="{16557F93-CB39-46B9-9597-C137C0C87326}"/>
                </a:ext>
              </a:extLst>
            </p:cNvPr>
            <p:cNvSpPr/>
            <p:nvPr userDrawn="1"/>
          </p:nvSpPr>
          <p:spPr>
            <a:xfrm>
              <a:off x="7189206" y="4004794"/>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ectangle 30">
              <a:extLst>
                <a:ext uri="{FF2B5EF4-FFF2-40B4-BE49-F238E27FC236}">
                  <a16:creationId xmlns:a16="http://schemas.microsoft.com/office/drawing/2014/main" id="{7AE972F7-505D-4914-9C54-CB1B6BB3943D}"/>
                </a:ext>
              </a:extLst>
            </p:cNvPr>
            <p:cNvSpPr/>
            <p:nvPr userDrawn="1"/>
          </p:nvSpPr>
          <p:spPr>
            <a:xfrm>
              <a:off x="7189206" y="4732437"/>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Rectangle 31">
              <a:extLst>
                <a:ext uri="{FF2B5EF4-FFF2-40B4-BE49-F238E27FC236}">
                  <a16:creationId xmlns:a16="http://schemas.microsoft.com/office/drawing/2014/main" id="{2C49CF31-6E32-49AC-B824-3AF7B3877F5F}"/>
                </a:ext>
              </a:extLst>
            </p:cNvPr>
            <p:cNvSpPr/>
            <p:nvPr userDrawn="1"/>
          </p:nvSpPr>
          <p:spPr>
            <a:xfrm>
              <a:off x="7189206" y="5468493"/>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id="{B83736F1-570F-4DAF-859E-ACCF963D4FB3}"/>
                </a:ext>
              </a:extLst>
            </p:cNvPr>
            <p:cNvSpPr/>
            <p:nvPr userDrawn="1"/>
          </p:nvSpPr>
          <p:spPr>
            <a:xfrm>
              <a:off x="7189206" y="5284479"/>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id="{9C21A638-2888-4CE3-B7B2-9D77567DCB3A}"/>
                </a:ext>
              </a:extLst>
            </p:cNvPr>
            <p:cNvSpPr/>
            <p:nvPr userDrawn="1"/>
          </p:nvSpPr>
          <p:spPr>
            <a:xfrm>
              <a:off x="7189206" y="5100465"/>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id="{A8549737-88D2-4913-B2E8-5FB149950373}"/>
                </a:ext>
              </a:extLst>
            </p:cNvPr>
            <p:cNvSpPr/>
            <p:nvPr userDrawn="1"/>
          </p:nvSpPr>
          <p:spPr>
            <a:xfrm>
              <a:off x="7189206" y="4916451"/>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a16="http://schemas.microsoft.com/office/drawing/2014/main" id="{048BC6BD-E231-4227-A7FA-5E98E640D9C0}"/>
                </a:ext>
              </a:extLst>
            </p:cNvPr>
            <p:cNvSpPr/>
            <p:nvPr userDrawn="1"/>
          </p:nvSpPr>
          <p:spPr>
            <a:xfrm>
              <a:off x="7189206" y="5878994"/>
              <a:ext cx="1581609" cy="1732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id="{545A880A-4CE2-4507-B26D-5802BEA85EBA}"/>
                </a:ext>
              </a:extLst>
            </p:cNvPr>
            <p:cNvSpPr/>
            <p:nvPr userDrawn="1"/>
          </p:nvSpPr>
          <p:spPr>
            <a:xfrm>
              <a:off x="7189206" y="5694980"/>
              <a:ext cx="1581609" cy="1732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8" name="Group 37">
              <a:extLst>
                <a:ext uri="{FF2B5EF4-FFF2-40B4-BE49-F238E27FC236}">
                  <a16:creationId xmlns:a16="http://schemas.microsoft.com/office/drawing/2014/main" id="{23FF82FA-FD09-4691-89C5-490F916B1250}"/>
                </a:ext>
              </a:extLst>
            </p:cNvPr>
            <p:cNvGrpSpPr/>
            <p:nvPr userDrawn="1"/>
          </p:nvGrpSpPr>
          <p:grpSpPr>
            <a:xfrm>
              <a:off x="6705897" y="2958466"/>
              <a:ext cx="429187" cy="736057"/>
              <a:chOff x="11046259" y="4635800"/>
              <a:chExt cx="686094" cy="1176655"/>
            </a:xfrm>
          </p:grpSpPr>
          <p:sp>
            <p:nvSpPr>
              <p:cNvPr id="53" name="object 42">
                <a:extLst>
                  <a:ext uri="{FF2B5EF4-FFF2-40B4-BE49-F238E27FC236}">
                    <a16:creationId xmlns:a16="http://schemas.microsoft.com/office/drawing/2014/main" id="{AD4F50FC-6C78-403D-92E6-1BD87D460C39}"/>
                  </a:ext>
                </a:extLst>
              </p:cNvPr>
              <p:cNvSpPr/>
              <p:nvPr/>
            </p:nvSpPr>
            <p:spPr>
              <a:xfrm>
                <a:off x="11388818" y="4635800"/>
                <a:ext cx="343535" cy="1176655"/>
              </a:xfrm>
              <a:custGeom>
                <a:avLst/>
                <a:gdLst/>
                <a:ahLst/>
                <a:cxnLst/>
                <a:rect l="l" t="t" r="r" b="b"/>
                <a:pathLst>
                  <a:path w="343534" h="1176654">
                    <a:moveTo>
                      <a:pt x="343047" y="0"/>
                    </a:moveTo>
                    <a:lnTo>
                      <a:pt x="0" y="0"/>
                    </a:lnTo>
                    <a:lnTo>
                      <a:pt x="0" y="1176058"/>
                    </a:lnTo>
                    <a:lnTo>
                      <a:pt x="343047" y="1176058"/>
                    </a:lnTo>
                  </a:path>
                </a:pathLst>
              </a:custGeom>
              <a:ln w="9528">
                <a:solidFill>
                  <a:schemeClr val="bg2"/>
                </a:solidFill>
              </a:ln>
            </p:spPr>
            <p:txBody>
              <a:bodyPr wrap="square" lIns="0" tIns="0" rIns="0" bIns="0" rtlCol="0"/>
              <a:lstStyle/>
              <a:p>
                <a:endParaRPr dirty="0"/>
              </a:p>
            </p:txBody>
          </p:sp>
          <p:sp>
            <p:nvSpPr>
              <p:cNvPr id="54" name="object 43">
                <a:extLst>
                  <a:ext uri="{FF2B5EF4-FFF2-40B4-BE49-F238E27FC236}">
                    <a16:creationId xmlns:a16="http://schemas.microsoft.com/office/drawing/2014/main" id="{41B761BA-B7EF-450A-9EFC-F496DF9C87D5}"/>
                  </a:ext>
                </a:extLst>
              </p:cNvPr>
              <p:cNvSpPr/>
              <p:nvPr/>
            </p:nvSpPr>
            <p:spPr>
              <a:xfrm>
                <a:off x="11389739" y="4929752"/>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5" name="object 44">
                <a:extLst>
                  <a:ext uri="{FF2B5EF4-FFF2-40B4-BE49-F238E27FC236}">
                    <a16:creationId xmlns:a16="http://schemas.microsoft.com/office/drawing/2014/main" id="{0BDF761F-EF1F-400B-BDAF-72D892321C94}"/>
                  </a:ext>
                </a:extLst>
              </p:cNvPr>
              <p:cNvSpPr/>
              <p:nvPr/>
            </p:nvSpPr>
            <p:spPr>
              <a:xfrm>
                <a:off x="11046259" y="5223836"/>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6" name="object 49">
                <a:extLst>
                  <a:ext uri="{FF2B5EF4-FFF2-40B4-BE49-F238E27FC236}">
                    <a16:creationId xmlns:a16="http://schemas.microsoft.com/office/drawing/2014/main" id="{F1A0AA26-6DFC-4924-B3FE-8C1D86A166B9}"/>
                  </a:ext>
                </a:extLst>
              </p:cNvPr>
              <p:cNvSpPr/>
              <p:nvPr/>
            </p:nvSpPr>
            <p:spPr>
              <a:xfrm>
                <a:off x="11389739" y="5223714"/>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7" name="object 52">
                <a:extLst>
                  <a:ext uri="{FF2B5EF4-FFF2-40B4-BE49-F238E27FC236}">
                    <a16:creationId xmlns:a16="http://schemas.microsoft.com/office/drawing/2014/main" id="{4E41B1CE-4A6D-42BD-AF80-B294E828C288}"/>
                  </a:ext>
                </a:extLst>
              </p:cNvPr>
              <p:cNvSpPr/>
              <p:nvPr/>
            </p:nvSpPr>
            <p:spPr>
              <a:xfrm>
                <a:off x="11389739" y="551766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39" name="Group 38">
              <a:extLst>
                <a:ext uri="{FF2B5EF4-FFF2-40B4-BE49-F238E27FC236}">
                  <a16:creationId xmlns:a16="http://schemas.microsoft.com/office/drawing/2014/main" id="{47B4A28E-41FF-4CEF-B097-1C3717800D21}"/>
                </a:ext>
              </a:extLst>
            </p:cNvPr>
            <p:cNvGrpSpPr/>
            <p:nvPr userDrawn="1"/>
          </p:nvGrpSpPr>
          <p:grpSpPr>
            <a:xfrm>
              <a:off x="6705897" y="3895783"/>
              <a:ext cx="435966" cy="560460"/>
              <a:chOff x="11046259" y="6173067"/>
              <a:chExt cx="686094" cy="882015"/>
            </a:xfrm>
          </p:grpSpPr>
          <p:sp>
            <p:nvSpPr>
              <p:cNvPr id="49" name="object 46">
                <a:extLst>
                  <a:ext uri="{FF2B5EF4-FFF2-40B4-BE49-F238E27FC236}">
                    <a16:creationId xmlns:a16="http://schemas.microsoft.com/office/drawing/2014/main" id="{3C1293A9-CACB-4E58-A234-FF67C5D5406D}"/>
                  </a:ext>
                </a:extLst>
              </p:cNvPr>
              <p:cNvSpPr/>
              <p:nvPr/>
            </p:nvSpPr>
            <p:spPr>
              <a:xfrm>
                <a:off x="11388818" y="6173067"/>
                <a:ext cx="343535" cy="882015"/>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50" name="object 47">
                <a:extLst>
                  <a:ext uri="{FF2B5EF4-FFF2-40B4-BE49-F238E27FC236}">
                    <a16:creationId xmlns:a16="http://schemas.microsoft.com/office/drawing/2014/main" id="{79F2C5CE-538A-459E-A14C-BAFF3C62557A}"/>
                  </a:ext>
                </a:extLst>
              </p:cNvPr>
              <p:cNvSpPr/>
              <p:nvPr/>
            </p:nvSpPr>
            <p:spPr>
              <a:xfrm>
                <a:off x="11389739" y="6467029"/>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1" name="object 48">
                <a:extLst>
                  <a:ext uri="{FF2B5EF4-FFF2-40B4-BE49-F238E27FC236}">
                    <a16:creationId xmlns:a16="http://schemas.microsoft.com/office/drawing/2014/main" id="{ED0316DD-B6CA-445C-ABF7-15AC14E5E95A}"/>
                  </a:ext>
                </a:extLst>
              </p:cNvPr>
              <p:cNvSpPr/>
              <p:nvPr/>
            </p:nvSpPr>
            <p:spPr>
              <a:xfrm>
                <a:off x="11046259" y="661407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2" name="object 50">
                <a:extLst>
                  <a:ext uri="{FF2B5EF4-FFF2-40B4-BE49-F238E27FC236}">
                    <a16:creationId xmlns:a16="http://schemas.microsoft.com/office/drawing/2014/main" id="{C828BD15-C5FB-4EE7-8AD5-88B38D204150}"/>
                  </a:ext>
                </a:extLst>
              </p:cNvPr>
              <p:cNvSpPr/>
              <p:nvPr/>
            </p:nvSpPr>
            <p:spPr>
              <a:xfrm>
                <a:off x="11389739" y="676098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40" name="Group 39">
              <a:extLst>
                <a:ext uri="{FF2B5EF4-FFF2-40B4-BE49-F238E27FC236}">
                  <a16:creationId xmlns:a16="http://schemas.microsoft.com/office/drawing/2014/main" id="{559ABA7C-2785-4294-A520-8B4D33D4810F}"/>
                </a:ext>
              </a:extLst>
            </p:cNvPr>
            <p:cNvGrpSpPr/>
            <p:nvPr userDrawn="1"/>
          </p:nvGrpSpPr>
          <p:grpSpPr>
            <a:xfrm>
              <a:off x="6705897" y="4812668"/>
              <a:ext cx="429187" cy="736057"/>
              <a:chOff x="11046259" y="4635800"/>
              <a:chExt cx="686094" cy="1176655"/>
            </a:xfrm>
          </p:grpSpPr>
          <p:sp>
            <p:nvSpPr>
              <p:cNvPr id="44" name="object 42">
                <a:extLst>
                  <a:ext uri="{FF2B5EF4-FFF2-40B4-BE49-F238E27FC236}">
                    <a16:creationId xmlns:a16="http://schemas.microsoft.com/office/drawing/2014/main" id="{EB02CC0C-E15D-4705-844F-775A3402C6B5}"/>
                  </a:ext>
                </a:extLst>
              </p:cNvPr>
              <p:cNvSpPr/>
              <p:nvPr/>
            </p:nvSpPr>
            <p:spPr>
              <a:xfrm>
                <a:off x="11388818" y="4635800"/>
                <a:ext cx="343535" cy="1176655"/>
              </a:xfrm>
              <a:custGeom>
                <a:avLst/>
                <a:gdLst/>
                <a:ahLst/>
                <a:cxnLst/>
                <a:rect l="l" t="t" r="r" b="b"/>
                <a:pathLst>
                  <a:path w="343534" h="1176654">
                    <a:moveTo>
                      <a:pt x="343047" y="0"/>
                    </a:moveTo>
                    <a:lnTo>
                      <a:pt x="0" y="0"/>
                    </a:lnTo>
                    <a:lnTo>
                      <a:pt x="0" y="1176058"/>
                    </a:lnTo>
                    <a:lnTo>
                      <a:pt x="343047" y="1176058"/>
                    </a:lnTo>
                  </a:path>
                </a:pathLst>
              </a:custGeom>
              <a:ln w="9528">
                <a:solidFill>
                  <a:schemeClr val="bg2"/>
                </a:solidFill>
              </a:ln>
            </p:spPr>
            <p:txBody>
              <a:bodyPr wrap="square" lIns="0" tIns="0" rIns="0" bIns="0" rtlCol="0"/>
              <a:lstStyle/>
              <a:p>
                <a:endParaRPr dirty="0"/>
              </a:p>
            </p:txBody>
          </p:sp>
          <p:sp>
            <p:nvSpPr>
              <p:cNvPr id="45" name="object 43">
                <a:extLst>
                  <a:ext uri="{FF2B5EF4-FFF2-40B4-BE49-F238E27FC236}">
                    <a16:creationId xmlns:a16="http://schemas.microsoft.com/office/drawing/2014/main" id="{80245BD4-63D5-4628-A93F-791FCEBA76E2}"/>
                  </a:ext>
                </a:extLst>
              </p:cNvPr>
              <p:cNvSpPr/>
              <p:nvPr/>
            </p:nvSpPr>
            <p:spPr>
              <a:xfrm>
                <a:off x="11389739" y="4929752"/>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6" name="object 44">
                <a:extLst>
                  <a:ext uri="{FF2B5EF4-FFF2-40B4-BE49-F238E27FC236}">
                    <a16:creationId xmlns:a16="http://schemas.microsoft.com/office/drawing/2014/main" id="{F6BB1ABC-23A1-4B7D-82DE-3DA377E6AE75}"/>
                  </a:ext>
                </a:extLst>
              </p:cNvPr>
              <p:cNvSpPr/>
              <p:nvPr/>
            </p:nvSpPr>
            <p:spPr>
              <a:xfrm>
                <a:off x="11046259" y="5223836"/>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7" name="object 49">
                <a:extLst>
                  <a:ext uri="{FF2B5EF4-FFF2-40B4-BE49-F238E27FC236}">
                    <a16:creationId xmlns:a16="http://schemas.microsoft.com/office/drawing/2014/main" id="{DD7F16A0-87DB-4A1D-81E6-C9BA6BED686D}"/>
                  </a:ext>
                </a:extLst>
              </p:cNvPr>
              <p:cNvSpPr/>
              <p:nvPr/>
            </p:nvSpPr>
            <p:spPr>
              <a:xfrm>
                <a:off x="11389739" y="5223714"/>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8" name="object 52">
                <a:extLst>
                  <a:ext uri="{FF2B5EF4-FFF2-40B4-BE49-F238E27FC236}">
                    <a16:creationId xmlns:a16="http://schemas.microsoft.com/office/drawing/2014/main" id="{4D55BFC2-1EBA-4EF2-9FE5-CF64DDCF7685}"/>
                  </a:ext>
                </a:extLst>
              </p:cNvPr>
              <p:cNvSpPr/>
              <p:nvPr/>
            </p:nvSpPr>
            <p:spPr>
              <a:xfrm>
                <a:off x="11389739" y="551766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41" name="Group 40">
              <a:extLst>
                <a:ext uri="{FF2B5EF4-FFF2-40B4-BE49-F238E27FC236}">
                  <a16:creationId xmlns:a16="http://schemas.microsoft.com/office/drawing/2014/main" id="{4E12985B-4BA0-4A99-9944-7877F6227557}"/>
                </a:ext>
              </a:extLst>
            </p:cNvPr>
            <p:cNvGrpSpPr/>
            <p:nvPr userDrawn="1"/>
          </p:nvGrpSpPr>
          <p:grpSpPr>
            <a:xfrm>
              <a:off x="6705896" y="5783203"/>
              <a:ext cx="435745" cy="186726"/>
              <a:chOff x="9293659" y="6012696"/>
              <a:chExt cx="686094" cy="294005"/>
            </a:xfrm>
          </p:grpSpPr>
          <p:sp>
            <p:nvSpPr>
              <p:cNvPr id="42" name="object 14">
                <a:extLst>
                  <a:ext uri="{FF2B5EF4-FFF2-40B4-BE49-F238E27FC236}">
                    <a16:creationId xmlns:a16="http://schemas.microsoft.com/office/drawing/2014/main" id="{C9F87C3D-4ED6-4C82-92FF-1962C56724A3}"/>
                  </a:ext>
                </a:extLst>
              </p:cNvPr>
              <p:cNvSpPr/>
              <p:nvPr/>
            </p:nvSpPr>
            <p:spPr>
              <a:xfrm>
                <a:off x="9636218" y="6012696"/>
                <a:ext cx="343535" cy="294005"/>
              </a:xfrm>
              <a:custGeom>
                <a:avLst/>
                <a:gdLst/>
                <a:ahLst/>
                <a:cxnLst/>
                <a:rect l="l" t="t" r="r" b="b"/>
                <a:pathLst>
                  <a:path w="343534" h="294004">
                    <a:moveTo>
                      <a:pt x="343047" y="0"/>
                    </a:moveTo>
                    <a:lnTo>
                      <a:pt x="0" y="0"/>
                    </a:lnTo>
                    <a:lnTo>
                      <a:pt x="0" y="294001"/>
                    </a:lnTo>
                    <a:lnTo>
                      <a:pt x="343047" y="294001"/>
                    </a:lnTo>
                  </a:path>
                </a:pathLst>
              </a:custGeom>
              <a:ln w="9528">
                <a:solidFill>
                  <a:schemeClr val="bg2"/>
                </a:solidFill>
              </a:ln>
            </p:spPr>
            <p:txBody>
              <a:bodyPr wrap="square" lIns="0" tIns="0" rIns="0" bIns="0" rtlCol="0"/>
              <a:lstStyle/>
              <a:p>
                <a:endParaRPr dirty="0"/>
              </a:p>
            </p:txBody>
          </p:sp>
          <p:sp>
            <p:nvSpPr>
              <p:cNvPr id="43" name="object 15">
                <a:extLst>
                  <a:ext uri="{FF2B5EF4-FFF2-40B4-BE49-F238E27FC236}">
                    <a16:creationId xmlns:a16="http://schemas.microsoft.com/office/drawing/2014/main" id="{D0FD4176-4253-4F48-9A21-EBCCAE3FFF9C}"/>
                  </a:ext>
                </a:extLst>
              </p:cNvPr>
              <p:cNvSpPr/>
              <p:nvPr/>
            </p:nvSpPr>
            <p:spPr>
              <a:xfrm>
                <a:off x="9293659" y="6159707"/>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grpSp>
        <p:nvGrpSpPr>
          <p:cNvPr id="69" name="Group 68">
            <a:extLst>
              <a:ext uri="{FF2B5EF4-FFF2-40B4-BE49-F238E27FC236}">
                <a16:creationId xmlns:a16="http://schemas.microsoft.com/office/drawing/2014/main" id="{1C2E4954-3A93-4A9F-8EDB-F438631D103B}"/>
              </a:ext>
            </a:extLst>
          </p:cNvPr>
          <p:cNvGrpSpPr/>
          <p:nvPr userDrawn="1"/>
        </p:nvGrpSpPr>
        <p:grpSpPr>
          <a:xfrm>
            <a:off x="6004775" y="1485870"/>
            <a:ext cx="5558259" cy="4132939"/>
            <a:chOff x="2247759" y="1703164"/>
            <a:chExt cx="6965895" cy="4132939"/>
          </a:xfrm>
        </p:grpSpPr>
        <p:sp>
          <p:nvSpPr>
            <p:cNvPr id="70" name="Rectangle 69">
              <a:extLst>
                <a:ext uri="{FF2B5EF4-FFF2-40B4-BE49-F238E27FC236}">
                  <a16:creationId xmlns:a16="http://schemas.microsoft.com/office/drawing/2014/main" id="{A82641AF-6E72-4DA0-B286-ED388A3990F7}"/>
                </a:ext>
              </a:extLst>
            </p:cNvPr>
            <p:cNvSpPr/>
            <p:nvPr userDrawn="1"/>
          </p:nvSpPr>
          <p:spPr>
            <a:xfrm>
              <a:off x="2247760" y="1703164"/>
              <a:ext cx="1477480" cy="836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solidFill>
              </a:endParaRPr>
            </a:p>
          </p:txBody>
        </p:sp>
        <p:grpSp>
          <p:nvGrpSpPr>
            <p:cNvPr id="71" name="Group 70">
              <a:extLst>
                <a:ext uri="{FF2B5EF4-FFF2-40B4-BE49-F238E27FC236}">
                  <a16:creationId xmlns:a16="http://schemas.microsoft.com/office/drawing/2014/main" id="{B40ADBD0-B7E7-49DF-BB2A-0508E4FEA188}"/>
                </a:ext>
              </a:extLst>
            </p:cNvPr>
            <p:cNvGrpSpPr/>
            <p:nvPr userDrawn="1"/>
          </p:nvGrpSpPr>
          <p:grpSpPr>
            <a:xfrm>
              <a:off x="3725240" y="1729636"/>
              <a:ext cx="5488414" cy="808878"/>
              <a:chOff x="3566971" y="1729636"/>
              <a:chExt cx="5215080" cy="808878"/>
            </a:xfrm>
          </p:grpSpPr>
          <p:grpSp>
            <p:nvGrpSpPr>
              <p:cNvPr id="97" name="Group 96">
                <a:extLst>
                  <a:ext uri="{FF2B5EF4-FFF2-40B4-BE49-F238E27FC236}">
                    <a16:creationId xmlns:a16="http://schemas.microsoft.com/office/drawing/2014/main" id="{A533E918-93AD-4462-9A4A-77490459D867}"/>
                  </a:ext>
                </a:extLst>
              </p:cNvPr>
              <p:cNvGrpSpPr/>
              <p:nvPr/>
            </p:nvGrpSpPr>
            <p:grpSpPr>
              <a:xfrm>
                <a:off x="3566971" y="1882662"/>
                <a:ext cx="329530" cy="533858"/>
                <a:chOff x="6910901" y="5065383"/>
                <a:chExt cx="639618" cy="533858"/>
              </a:xfrm>
            </p:grpSpPr>
            <p:sp>
              <p:nvSpPr>
                <p:cNvPr id="101" name="object 46">
                  <a:extLst>
                    <a:ext uri="{FF2B5EF4-FFF2-40B4-BE49-F238E27FC236}">
                      <a16:creationId xmlns:a16="http://schemas.microsoft.com/office/drawing/2014/main" id="{E3835009-0833-49F9-87DD-A38111B90AD7}"/>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102" name="object 48">
                  <a:extLst>
                    <a:ext uri="{FF2B5EF4-FFF2-40B4-BE49-F238E27FC236}">
                      <a16:creationId xmlns:a16="http://schemas.microsoft.com/office/drawing/2014/main" id="{FD295C87-518E-43BA-8466-11EF07110887}"/>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98" name="Rectangle 97">
                <a:extLst>
                  <a:ext uri="{FF2B5EF4-FFF2-40B4-BE49-F238E27FC236}">
                    <a16:creationId xmlns:a16="http://schemas.microsoft.com/office/drawing/2014/main" id="{3865AE8F-4611-48B9-B45C-B2C6F9AA9ACA}"/>
                  </a:ext>
                </a:extLst>
              </p:cNvPr>
              <p:cNvSpPr/>
              <p:nvPr/>
            </p:nvSpPr>
            <p:spPr>
              <a:xfrm>
                <a:off x="3920172" y="2008422"/>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9" name="Rectangle 98">
                <a:extLst>
                  <a:ext uri="{FF2B5EF4-FFF2-40B4-BE49-F238E27FC236}">
                    <a16:creationId xmlns:a16="http://schemas.microsoft.com/office/drawing/2014/main" id="{79EEA92A-5939-4382-B164-2E0F0D7E5F89}"/>
                  </a:ext>
                </a:extLst>
              </p:cNvPr>
              <p:cNvSpPr/>
              <p:nvPr/>
            </p:nvSpPr>
            <p:spPr>
              <a:xfrm>
                <a:off x="3920172" y="2286704"/>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100" name="Rectangle 99">
                <a:extLst>
                  <a:ext uri="{FF2B5EF4-FFF2-40B4-BE49-F238E27FC236}">
                    <a16:creationId xmlns:a16="http://schemas.microsoft.com/office/drawing/2014/main" id="{53365C3E-ED35-43FD-8FDB-1EAFE4B9C952}"/>
                  </a:ext>
                </a:extLst>
              </p:cNvPr>
              <p:cNvSpPr/>
              <p:nvPr/>
            </p:nvSpPr>
            <p:spPr>
              <a:xfrm>
                <a:off x="3920171" y="1729636"/>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sp>
          <p:nvSpPr>
            <p:cNvPr id="72" name="Rectangle 71">
              <a:extLst>
                <a:ext uri="{FF2B5EF4-FFF2-40B4-BE49-F238E27FC236}">
                  <a16:creationId xmlns:a16="http://schemas.microsoft.com/office/drawing/2014/main" id="{6DF71D54-1EC6-47A1-9DD6-0957CC2A96D8}"/>
                </a:ext>
              </a:extLst>
            </p:cNvPr>
            <p:cNvSpPr/>
            <p:nvPr userDrawn="1"/>
          </p:nvSpPr>
          <p:spPr>
            <a:xfrm>
              <a:off x="2247759" y="5041447"/>
              <a:ext cx="1475486" cy="794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bg1"/>
                </a:solidFill>
              </a:endParaRPr>
            </a:p>
          </p:txBody>
        </p:sp>
        <p:sp>
          <p:nvSpPr>
            <p:cNvPr id="73" name="Rectangle 72">
              <a:extLst>
                <a:ext uri="{FF2B5EF4-FFF2-40B4-BE49-F238E27FC236}">
                  <a16:creationId xmlns:a16="http://schemas.microsoft.com/office/drawing/2014/main" id="{403486DC-A637-4DC7-A8C8-CEC1F54B2BF7}"/>
                </a:ext>
              </a:extLst>
            </p:cNvPr>
            <p:cNvSpPr/>
            <p:nvPr userDrawn="1"/>
          </p:nvSpPr>
          <p:spPr>
            <a:xfrm>
              <a:off x="2247760" y="3702972"/>
              <a:ext cx="1475486" cy="11620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solidFill>
              </a:endParaRPr>
            </a:p>
          </p:txBody>
        </p:sp>
        <p:sp>
          <p:nvSpPr>
            <p:cNvPr id="74" name="Rectangle 73">
              <a:extLst>
                <a:ext uri="{FF2B5EF4-FFF2-40B4-BE49-F238E27FC236}">
                  <a16:creationId xmlns:a16="http://schemas.microsoft.com/office/drawing/2014/main" id="{35DE5944-E312-4073-9188-D4132554687B}"/>
                </a:ext>
              </a:extLst>
            </p:cNvPr>
            <p:cNvSpPr/>
            <p:nvPr userDrawn="1"/>
          </p:nvSpPr>
          <p:spPr>
            <a:xfrm>
              <a:off x="2247759" y="2713842"/>
              <a:ext cx="1476071" cy="812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bg1"/>
                </a:solidFill>
              </a:endParaRPr>
            </a:p>
          </p:txBody>
        </p:sp>
        <p:grpSp>
          <p:nvGrpSpPr>
            <p:cNvPr id="75" name="Group 74">
              <a:extLst>
                <a:ext uri="{FF2B5EF4-FFF2-40B4-BE49-F238E27FC236}">
                  <a16:creationId xmlns:a16="http://schemas.microsoft.com/office/drawing/2014/main" id="{73F6F124-5693-45DD-A964-452B8042BBF9}"/>
                </a:ext>
              </a:extLst>
            </p:cNvPr>
            <p:cNvGrpSpPr/>
            <p:nvPr userDrawn="1"/>
          </p:nvGrpSpPr>
          <p:grpSpPr>
            <a:xfrm>
              <a:off x="3725240" y="2658594"/>
              <a:ext cx="5488414" cy="945458"/>
              <a:chOff x="3566971" y="2668638"/>
              <a:chExt cx="5215080" cy="945458"/>
            </a:xfrm>
          </p:grpSpPr>
          <p:grpSp>
            <p:nvGrpSpPr>
              <p:cNvPr id="91" name="Group 90">
                <a:extLst>
                  <a:ext uri="{FF2B5EF4-FFF2-40B4-BE49-F238E27FC236}">
                    <a16:creationId xmlns:a16="http://schemas.microsoft.com/office/drawing/2014/main" id="{804191F6-55D0-4BB9-8825-C700E1C4E505}"/>
                  </a:ext>
                </a:extLst>
              </p:cNvPr>
              <p:cNvGrpSpPr/>
              <p:nvPr/>
            </p:nvGrpSpPr>
            <p:grpSpPr>
              <a:xfrm>
                <a:off x="3566971" y="2826269"/>
                <a:ext cx="329530" cy="647700"/>
                <a:chOff x="6910901" y="4999953"/>
                <a:chExt cx="639618" cy="647700"/>
              </a:xfrm>
            </p:grpSpPr>
            <p:sp>
              <p:nvSpPr>
                <p:cNvPr id="95" name="object 46">
                  <a:extLst>
                    <a:ext uri="{FF2B5EF4-FFF2-40B4-BE49-F238E27FC236}">
                      <a16:creationId xmlns:a16="http://schemas.microsoft.com/office/drawing/2014/main" id="{315DB08C-AA47-4D72-9E77-C40E4768192F}"/>
                    </a:ext>
                  </a:extLst>
                </p:cNvPr>
                <p:cNvSpPr/>
                <p:nvPr/>
              </p:nvSpPr>
              <p:spPr>
                <a:xfrm>
                  <a:off x="7230255" y="4999953"/>
                  <a:ext cx="320264" cy="647700"/>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96" name="object 48">
                  <a:extLst>
                    <a:ext uri="{FF2B5EF4-FFF2-40B4-BE49-F238E27FC236}">
                      <a16:creationId xmlns:a16="http://schemas.microsoft.com/office/drawing/2014/main" id="{0FA2B1E8-1A05-43A1-8638-FEB18A008853}"/>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92" name="Rectangle 91">
                <a:extLst>
                  <a:ext uri="{FF2B5EF4-FFF2-40B4-BE49-F238E27FC236}">
                    <a16:creationId xmlns:a16="http://schemas.microsoft.com/office/drawing/2014/main" id="{5CFF83F2-1335-412B-9739-5867210A3F3F}"/>
                  </a:ext>
                </a:extLst>
              </p:cNvPr>
              <p:cNvSpPr/>
              <p:nvPr/>
            </p:nvSpPr>
            <p:spPr>
              <a:xfrm>
                <a:off x="3920172" y="2940439"/>
                <a:ext cx="4861879" cy="395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3" name="Rectangle 92">
                <a:extLst>
                  <a:ext uri="{FF2B5EF4-FFF2-40B4-BE49-F238E27FC236}">
                    <a16:creationId xmlns:a16="http://schemas.microsoft.com/office/drawing/2014/main" id="{E4FB198F-7646-40CB-8054-9B494EFC3B80}"/>
                  </a:ext>
                </a:extLst>
              </p:cNvPr>
              <p:cNvSpPr/>
              <p:nvPr/>
            </p:nvSpPr>
            <p:spPr>
              <a:xfrm>
                <a:off x="3920172" y="3362286"/>
                <a:ext cx="4861879" cy="251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4" name="Rectangle 93">
                <a:extLst>
                  <a:ext uri="{FF2B5EF4-FFF2-40B4-BE49-F238E27FC236}">
                    <a16:creationId xmlns:a16="http://schemas.microsoft.com/office/drawing/2014/main" id="{F7B08F73-BF84-4BEB-9E4A-5E99722E8A0D}"/>
                  </a:ext>
                </a:extLst>
              </p:cNvPr>
              <p:cNvSpPr/>
              <p:nvPr/>
            </p:nvSpPr>
            <p:spPr>
              <a:xfrm>
                <a:off x="3920170" y="2668638"/>
                <a:ext cx="4861879" cy="251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nvGrpSpPr>
            <p:cNvPr id="76" name="Group 75">
              <a:extLst>
                <a:ext uri="{FF2B5EF4-FFF2-40B4-BE49-F238E27FC236}">
                  <a16:creationId xmlns:a16="http://schemas.microsoft.com/office/drawing/2014/main" id="{4AFEEF28-405A-4E2D-983B-3343B8A27D9B}"/>
                </a:ext>
              </a:extLst>
            </p:cNvPr>
            <p:cNvGrpSpPr/>
            <p:nvPr userDrawn="1"/>
          </p:nvGrpSpPr>
          <p:grpSpPr>
            <a:xfrm>
              <a:off x="3725240" y="5001810"/>
              <a:ext cx="5488414" cy="808878"/>
              <a:chOff x="3566971" y="5001810"/>
              <a:chExt cx="5215080" cy="808878"/>
            </a:xfrm>
          </p:grpSpPr>
          <p:grpSp>
            <p:nvGrpSpPr>
              <p:cNvPr id="85" name="Group 84">
                <a:extLst>
                  <a:ext uri="{FF2B5EF4-FFF2-40B4-BE49-F238E27FC236}">
                    <a16:creationId xmlns:a16="http://schemas.microsoft.com/office/drawing/2014/main" id="{DB999250-1F05-4966-BCE6-E5916B9F9E81}"/>
                  </a:ext>
                </a:extLst>
              </p:cNvPr>
              <p:cNvGrpSpPr/>
              <p:nvPr/>
            </p:nvGrpSpPr>
            <p:grpSpPr>
              <a:xfrm>
                <a:off x="3566971" y="5154836"/>
                <a:ext cx="329530" cy="533858"/>
                <a:chOff x="6910901" y="5065383"/>
                <a:chExt cx="639618" cy="533858"/>
              </a:xfrm>
            </p:grpSpPr>
            <p:sp>
              <p:nvSpPr>
                <p:cNvPr id="89" name="object 46">
                  <a:extLst>
                    <a:ext uri="{FF2B5EF4-FFF2-40B4-BE49-F238E27FC236}">
                      <a16:creationId xmlns:a16="http://schemas.microsoft.com/office/drawing/2014/main" id="{57F580F3-0E08-46D0-AFDD-C0F0C5701521}"/>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90" name="object 48">
                  <a:extLst>
                    <a:ext uri="{FF2B5EF4-FFF2-40B4-BE49-F238E27FC236}">
                      <a16:creationId xmlns:a16="http://schemas.microsoft.com/office/drawing/2014/main" id="{506AF33C-E80B-4849-BFB1-E78787F9B5A9}"/>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86" name="Rectangle 85">
                <a:extLst>
                  <a:ext uri="{FF2B5EF4-FFF2-40B4-BE49-F238E27FC236}">
                    <a16:creationId xmlns:a16="http://schemas.microsoft.com/office/drawing/2014/main" id="{867C9180-F436-4C00-B712-9658529E5806}"/>
                  </a:ext>
                </a:extLst>
              </p:cNvPr>
              <p:cNvSpPr/>
              <p:nvPr/>
            </p:nvSpPr>
            <p:spPr>
              <a:xfrm>
                <a:off x="3920172" y="5280596"/>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7" name="Rectangle 86">
                <a:extLst>
                  <a:ext uri="{FF2B5EF4-FFF2-40B4-BE49-F238E27FC236}">
                    <a16:creationId xmlns:a16="http://schemas.microsoft.com/office/drawing/2014/main" id="{508F1E5A-CEF1-4D5A-A10A-28EA5AFB030B}"/>
                  </a:ext>
                </a:extLst>
              </p:cNvPr>
              <p:cNvSpPr/>
              <p:nvPr/>
            </p:nvSpPr>
            <p:spPr>
              <a:xfrm>
                <a:off x="3920172" y="5558878"/>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8" name="Rectangle 87">
                <a:extLst>
                  <a:ext uri="{FF2B5EF4-FFF2-40B4-BE49-F238E27FC236}">
                    <a16:creationId xmlns:a16="http://schemas.microsoft.com/office/drawing/2014/main" id="{1CF25F57-09CD-45BB-A485-CCF659D44163}"/>
                  </a:ext>
                </a:extLst>
              </p:cNvPr>
              <p:cNvSpPr/>
              <p:nvPr/>
            </p:nvSpPr>
            <p:spPr>
              <a:xfrm>
                <a:off x="3920171" y="5001810"/>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nvGrpSpPr>
            <p:cNvPr id="77" name="Group 76">
              <a:extLst>
                <a:ext uri="{FF2B5EF4-FFF2-40B4-BE49-F238E27FC236}">
                  <a16:creationId xmlns:a16="http://schemas.microsoft.com/office/drawing/2014/main" id="{4BC0B74B-9389-4A5B-B873-B459064CEB37}"/>
                </a:ext>
              </a:extLst>
            </p:cNvPr>
            <p:cNvGrpSpPr/>
            <p:nvPr userDrawn="1"/>
          </p:nvGrpSpPr>
          <p:grpSpPr>
            <a:xfrm>
              <a:off x="3725240" y="3727622"/>
              <a:ext cx="5488414" cy="1084072"/>
              <a:chOff x="3566971" y="3861866"/>
              <a:chExt cx="5215080" cy="1084072"/>
            </a:xfrm>
          </p:grpSpPr>
          <p:grpSp>
            <p:nvGrpSpPr>
              <p:cNvPr id="78" name="Group 77">
                <a:extLst>
                  <a:ext uri="{FF2B5EF4-FFF2-40B4-BE49-F238E27FC236}">
                    <a16:creationId xmlns:a16="http://schemas.microsoft.com/office/drawing/2014/main" id="{B58ED310-8166-4B5B-8ADA-407A9B34A7A3}"/>
                  </a:ext>
                </a:extLst>
              </p:cNvPr>
              <p:cNvGrpSpPr/>
              <p:nvPr/>
            </p:nvGrpSpPr>
            <p:grpSpPr>
              <a:xfrm>
                <a:off x="3566971" y="4014892"/>
                <a:ext cx="329530" cy="533858"/>
                <a:chOff x="6910901" y="5065383"/>
                <a:chExt cx="639618" cy="533858"/>
              </a:xfrm>
            </p:grpSpPr>
            <p:sp>
              <p:nvSpPr>
                <p:cNvPr id="83" name="object 46">
                  <a:extLst>
                    <a:ext uri="{FF2B5EF4-FFF2-40B4-BE49-F238E27FC236}">
                      <a16:creationId xmlns:a16="http://schemas.microsoft.com/office/drawing/2014/main" id="{579E92FC-084D-4960-89A8-225FDF0158DA}"/>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84" name="object 48">
                  <a:extLst>
                    <a:ext uri="{FF2B5EF4-FFF2-40B4-BE49-F238E27FC236}">
                      <a16:creationId xmlns:a16="http://schemas.microsoft.com/office/drawing/2014/main" id="{FC5DF100-8FB1-4461-83FB-8B0A849FB10B}"/>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79" name="Rectangle 78">
                <a:extLst>
                  <a:ext uri="{FF2B5EF4-FFF2-40B4-BE49-F238E27FC236}">
                    <a16:creationId xmlns:a16="http://schemas.microsoft.com/office/drawing/2014/main" id="{38924A9F-FF8C-4BF7-9B4C-D7ADBD59BDFF}"/>
                  </a:ext>
                </a:extLst>
              </p:cNvPr>
              <p:cNvSpPr/>
              <p:nvPr/>
            </p:nvSpPr>
            <p:spPr>
              <a:xfrm>
                <a:off x="3920172" y="4140652"/>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0" name="Rectangle 79">
                <a:extLst>
                  <a:ext uri="{FF2B5EF4-FFF2-40B4-BE49-F238E27FC236}">
                    <a16:creationId xmlns:a16="http://schemas.microsoft.com/office/drawing/2014/main" id="{34613200-5858-49FC-8C4F-C472619AB3B5}"/>
                  </a:ext>
                </a:extLst>
              </p:cNvPr>
              <p:cNvSpPr/>
              <p:nvPr/>
            </p:nvSpPr>
            <p:spPr>
              <a:xfrm>
                <a:off x="3920172" y="4418934"/>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1" name="Rectangle 80">
                <a:extLst>
                  <a:ext uri="{FF2B5EF4-FFF2-40B4-BE49-F238E27FC236}">
                    <a16:creationId xmlns:a16="http://schemas.microsoft.com/office/drawing/2014/main" id="{047A26E7-7917-4091-BFC4-0EC427A678C4}"/>
                  </a:ext>
                </a:extLst>
              </p:cNvPr>
              <p:cNvSpPr/>
              <p:nvPr/>
            </p:nvSpPr>
            <p:spPr>
              <a:xfrm>
                <a:off x="3920171" y="3861866"/>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2" name="Rectangle 81">
                <a:extLst>
                  <a:ext uri="{FF2B5EF4-FFF2-40B4-BE49-F238E27FC236}">
                    <a16:creationId xmlns:a16="http://schemas.microsoft.com/office/drawing/2014/main" id="{B32C6954-2C0D-4D6A-81A6-0BE5B240EF49}"/>
                  </a:ext>
                </a:extLst>
              </p:cNvPr>
              <p:cNvSpPr/>
              <p:nvPr/>
            </p:nvSpPr>
            <p:spPr>
              <a:xfrm>
                <a:off x="3920172" y="4694128"/>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sp>
        <p:nvSpPr>
          <p:cNvPr id="103"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04"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105" name="Straight Connector 104">
            <a:extLst>
              <a:ext uri="{FF2B5EF4-FFF2-40B4-BE49-F238E27FC236}">
                <a16:creationId xmlns:a16="http://schemas.microsoft.com/office/drawing/2014/main" id="{430252F6-6721-C3E8-F219-11CA817A9824}"/>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0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end-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28530" y="2796260"/>
            <a:ext cx="6869550" cy="1040852"/>
          </a:xfrm>
          <a:prstGeom prst="rect">
            <a:avLst/>
          </a:prstGeom>
        </p:spPr>
        <p:txBody>
          <a:bodyPr vert="horz" lIns="0" tIns="0" rIns="0" bIns="0" rtlCol="0" anchor="ctr">
            <a:normAutofit/>
          </a:bodyPr>
          <a:lstStyle>
            <a:lvl1pPr>
              <a:defRPr sz="2800" b="1">
                <a:solidFill>
                  <a:schemeClr val="accent2"/>
                </a:solidFill>
                <a:latin typeface="+mj-lt"/>
              </a:defRPr>
            </a:lvl1pPr>
          </a:lstStyle>
          <a:p>
            <a:r>
              <a:rPr lang="en-US"/>
              <a:t>Click to edit Master title style</a:t>
            </a:r>
            <a:endParaRPr lang="en-AU" dirty="0"/>
          </a:p>
        </p:txBody>
      </p:sp>
      <p:sp>
        <p:nvSpPr>
          <p:cNvPr id="11" name="!!Signifier">
            <a:extLst>
              <a:ext uri="{FF2B5EF4-FFF2-40B4-BE49-F238E27FC236}">
                <a16:creationId xmlns:a16="http://schemas.microsoft.com/office/drawing/2014/main" id="{ACCA0034-4597-4AED-B81F-0D3467AB6544}"/>
              </a:ext>
            </a:extLst>
          </p:cNvPr>
          <p:cNvSpPr/>
          <p:nvPr userDrawn="1"/>
        </p:nvSpPr>
        <p:spPr>
          <a:xfrm>
            <a:off x="0" y="2796260"/>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86516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4.07407E-6 " pathEditMode="relative" rAng="0" ptsTypes="AA">
                                      <p:cBhvr>
                                        <p:cTn id="6" dur="1200" fill="hold"/>
                                        <p:tgtEl>
                                          <p:spTgt spid="11"/>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ps">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8875495" y="1001538"/>
            <a:ext cx="2697115" cy="2054237"/>
          </a:xfrm>
          <a:prstGeom prst="rect">
            <a:avLst/>
          </a:prstGeom>
          <a:solidFill>
            <a:schemeClr val="accent1">
              <a:lumMod val="40000"/>
              <a:lumOff val="60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571785" tIns="102869" rIns="133351" bIns="2117726" numCol="1" spcCol="1270" anchor="t" anchorCtr="0">
            <a:noAutofit/>
          </a:bodyPr>
          <a:lstStyle/>
          <a:p>
            <a:pPr lvl="0" algn="r" defTabSz="1333500">
              <a:lnSpc>
                <a:spcPct val="90000"/>
              </a:lnSpc>
              <a:spcBef>
                <a:spcPct val="0"/>
              </a:spcBef>
              <a:spcAft>
                <a:spcPct val="35000"/>
              </a:spcAft>
            </a:pPr>
            <a:endParaRPr lang="en-US" sz="3000" kern="1200" dirty="0"/>
          </a:p>
        </p:txBody>
      </p:sp>
      <p:sp>
        <p:nvSpPr>
          <p:cNvPr id="15" name="Rectangle 14"/>
          <p:cNvSpPr/>
          <p:nvPr userDrawn="1"/>
        </p:nvSpPr>
        <p:spPr>
          <a:xfrm>
            <a:off x="8875495" y="3114236"/>
            <a:ext cx="2697115" cy="1156119"/>
          </a:xfrm>
          <a:prstGeom prst="rect">
            <a:avLst/>
          </a:prstGeom>
          <a:solidFill>
            <a:schemeClr val="accent1">
              <a:lumMod val="40000"/>
              <a:lumOff val="60000"/>
              <a:alpha val="70000"/>
            </a:schemeClr>
          </a:solidFill>
        </p:spPr>
        <p:style>
          <a:lnRef idx="2">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txBody>
          <a:bodyPr spcFirstLastPara="0" vert="horz" wrap="square" lIns="571785" tIns="102870" rIns="133351" bIns="2117726" numCol="1" spcCol="1270" anchor="t" anchorCtr="0">
            <a:noAutofit/>
          </a:bodyPr>
          <a:lstStyle/>
          <a:p>
            <a:pPr lvl="0" algn="r" defTabSz="1333500">
              <a:lnSpc>
                <a:spcPct val="90000"/>
              </a:lnSpc>
              <a:spcBef>
                <a:spcPct val="0"/>
              </a:spcBef>
              <a:spcAft>
                <a:spcPct val="35000"/>
              </a:spcAft>
            </a:pPr>
            <a:endParaRPr lang="en-US" sz="3000" kern="1200" dirty="0"/>
          </a:p>
        </p:txBody>
      </p:sp>
      <p:sp>
        <p:nvSpPr>
          <p:cNvPr id="16" name="Rectangle 15"/>
          <p:cNvSpPr/>
          <p:nvPr userDrawn="1"/>
        </p:nvSpPr>
        <p:spPr>
          <a:xfrm>
            <a:off x="8875495" y="4328816"/>
            <a:ext cx="2697115" cy="1800655"/>
          </a:xfrm>
          <a:prstGeom prst="rect">
            <a:avLst/>
          </a:prstGeom>
          <a:solidFill>
            <a:schemeClr val="accent1">
              <a:lumMod val="40000"/>
              <a:lumOff val="60000"/>
              <a:alpha val="50000"/>
            </a:scheme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en-US" sz="3000" kern="1200" dirty="0"/>
          </a:p>
        </p:txBody>
      </p:sp>
      <p:sp>
        <p:nvSpPr>
          <p:cNvPr id="19" name="Rectangle 18"/>
          <p:cNvSpPr/>
          <p:nvPr userDrawn="1"/>
        </p:nvSpPr>
        <p:spPr>
          <a:xfrm>
            <a:off x="9045031" y="1160082"/>
            <a:ext cx="2399109" cy="1723549"/>
          </a:xfrm>
          <a:prstGeom prst="rect">
            <a:avLst/>
          </a:prstGeom>
        </p:spPr>
        <p:txBody>
          <a:bodyPr wrap="square" lIns="0" tIns="0" rIns="0" bIns="0">
            <a:spAutoFit/>
          </a:bodyPr>
          <a:lstStyle/>
          <a:p>
            <a:pPr lvl="0" eaLnBrk="0" fontAlgn="base" hangingPunct="0">
              <a:spcBef>
                <a:spcPct val="0"/>
              </a:spcBef>
              <a:spcAft>
                <a:spcPct val="0"/>
              </a:spcAft>
            </a:pPr>
            <a:r>
              <a:rPr lang="en-US" altLang="en-US" sz="1600" dirty="0">
                <a:cs typeface="Segoe UI" panose="020B0502040204020203" pitchFamily="34" charset="0"/>
              </a:rPr>
              <a:t>You can create a SmartArt graphic in PowerPoint. The SmartArt button is on the </a:t>
            </a:r>
            <a:r>
              <a:rPr lang="en-US" altLang="en-US" sz="1600" b="1" dirty="0">
                <a:cs typeface="Segoe UI" panose="020B0502040204020203" pitchFamily="34" charset="0"/>
              </a:rPr>
              <a:t>Insert</a:t>
            </a:r>
            <a:r>
              <a:rPr lang="en-US" altLang="en-US" sz="1600" dirty="0">
                <a:cs typeface="Segoe UI" panose="020B0502040204020203" pitchFamily="34" charset="0"/>
              </a:rPr>
              <a:t> tab, and, depending on your screen size, may look like any of the following: </a:t>
            </a:r>
          </a:p>
        </p:txBody>
      </p:sp>
      <p:pic>
        <p:nvPicPr>
          <p:cNvPr id="20" name="Picture 6" descr="Full-size SmartArt butt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22055" y="3364166"/>
            <a:ext cx="722312" cy="6990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Reduced-size SmartArt butt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48062" y="3545357"/>
            <a:ext cx="912812" cy="3228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mall SmartArt button with no text labe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64569" y="3545357"/>
            <a:ext cx="357412" cy="32282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9045032" y="4499152"/>
            <a:ext cx="2276950" cy="1590302"/>
          </a:xfrm>
          <a:prstGeom prst="rect">
            <a:avLst/>
          </a:prstGeom>
        </p:spPr>
        <p:txBody>
          <a:bodyPr lIns="0" tIns="0" rIns="0" bIns="0">
            <a:noAutofit/>
          </a:bodyPr>
          <a:lstStyle/>
          <a:p>
            <a:pPr lvl="0" eaLnBrk="0" fontAlgn="base" hangingPunct="0">
              <a:spcBef>
                <a:spcPct val="0"/>
              </a:spcBef>
              <a:spcAft>
                <a:spcPct val="0"/>
              </a:spcAft>
            </a:pPr>
            <a:r>
              <a:rPr lang="en-AU" sz="1600" dirty="0"/>
              <a:t>A SmartArt graphic is a visual representation of your information and ideas. You create one by choosing a layout that fits your message. </a:t>
            </a:r>
            <a:endParaRPr lang="en-US" altLang="en-US" sz="1600" dirty="0">
              <a:cs typeface="Segoe UI" panose="020B0502040204020203" pitchFamily="34" charset="0"/>
            </a:endParaRPr>
          </a:p>
        </p:txBody>
      </p:sp>
      <p:sp>
        <p:nvSpPr>
          <p:cNvPr id="25" name="TextBox 24">
            <a:extLst>
              <a:ext uri="{FF2B5EF4-FFF2-40B4-BE49-F238E27FC236}">
                <a16:creationId xmlns:a16="http://schemas.microsoft.com/office/drawing/2014/main" id="{DE19007E-9FB1-4A00-8DBE-43B91BD02C80}"/>
              </a:ext>
            </a:extLst>
          </p:cNvPr>
          <p:cNvSpPr txBox="1"/>
          <p:nvPr userDrawn="1"/>
        </p:nvSpPr>
        <p:spPr>
          <a:xfrm>
            <a:off x="848414" y="905831"/>
            <a:ext cx="7324626" cy="5432256"/>
          </a:xfrm>
          <a:prstGeom prst="rect">
            <a:avLst/>
          </a:prstGeom>
          <a:noFill/>
        </p:spPr>
        <p:txBody>
          <a:bodyPr wrap="square" rtlCol="0">
            <a:spAutoFit/>
          </a:bodyPr>
          <a:lstStyle/>
          <a:p>
            <a:pPr lvl="0">
              <a:spcAft>
                <a:spcPts val="1200"/>
              </a:spcAft>
            </a:pPr>
            <a:r>
              <a:rPr lang="en-AU" sz="3200" b="1" kern="1200" dirty="0">
                <a:solidFill>
                  <a:schemeClr val="tx1"/>
                </a:solidFill>
                <a:latin typeface="+mj-lt"/>
                <a:ea typeface="+mn-ea"/>
                <a:cs typeface="+mn-cs"/>
              </a:rPr>
              <a:t>Tips for effective PowerPoint layouts</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Structure your content </a:t>
            </a:r>
            <a:r>
              <a:rPr lang="en-AU" sz="1600" dirty="0">
                <a:latin typeface="+mn-lt"/>
                <a:ea typeface="Times New Roman" panose="02020603050405020304" pitchFamily="18" charset="0"/>
              </a:rPr>
              <a:t>– before adding imagery ensure your content is structured, informative and concise. </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Identify your key information </a:t>
            </a:r>
            <a:r>
              <a:rPr lang="en-AU" sz="1600" dirty="0">
                <a:latin typeface="+mn-lt"/>
                <a:ea typeface="Times New Roman" panose="02020603050405020304" pitchFamily="18" charset="0"/>
              </a:rPr>
              <a:t>– this will make it easier to pull out the bits of information that will get your audience interested in reading more of your content:</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key messages that could potentially be reinforced through a </a:t>
            </a:r>
            <a:r>
              <a:rPr lang="en-AU" sz="1600" dirty="0"/>
              <a:t>diagram</a:t>
            </a:r>
            <a:endParaRPr lang="en-AU" sz="1600" dirty="0">
              <a:latin typeface="+mn-lt"/>
              <a:ea typeface="Times New Roman" panose="02020603050405020304" pitchFamily="18" charset="0"/>
            </a:endParaRP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number based data that can be represented as a graphic or in a chart</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steps or processes that can be visually represented</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calls to action that need to stand out </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Define a purpose for your visual </a:t>
            </a:r>
            <a:r>
              <a:rPr lang="en-AU" sz="1600" dirty="0">
                <a:latin typeface="+mn-lt"/>
                <a:ea typeface="Times New Roman" panose="02020603050405020304" pitchFamily="18" charset="0"/>
              </a:rPr>
              <a:t>– is it meant to educate, capture attention or take action?</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Select a visual type that supports your purpose </a:t>
            </a:r>
            <a:r>
              <a:rPr lang="en-AU" sz="1600" dirty="0">
                <a:latin typeface="+mn-lt"/>
                <a:ea typeface="Times New Roman" panose="02020603050405020304" pitchFamily="18" charset="0"/>
              </a:rPr>
              <a:t>– infographic, diagram, charts, graphs or icons</a:t>
            </a:r>
            <a:r>
              <a:rPr lang="en-AU" sz="1600" dirty="0">
                <a:ea typeface="Times New Roman" panose="02020603050405020304" pitchFamily="18" charset="0"/>
              </a:rPr>
              <a:t>. </a:t>
            </a:r>
            <a:endParaRPr lang="en-AU" sz="1600" dirty="0">
              <a:latin typeface="+mn-lt"/>
              <a:ea typeface="Times New Roman" panose="02020603050405020304" pitchFamily="18" charset="0"/>
            </a:endParaRP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Keep it simple </a:t>
            </a:r>
            <a:r>
              <a:rPr lang="en-AU" sz="1600" dirty="0">
                <a:latin typeface="+mn-lt"/>
                <a:ea typeface="Times New Roman" panose="02020603050405020304" pitchFamily="18" charset="0"/>
              </a:rPr>
              <a:t>– if the visual doesn’t add value to the content it can distract from its main purpose.</a:t>
            </a:r>
          </a:p>
        </p:txBody>
      </p:sp>
    </p:spTree>
    <p:extLst>
      <p:ext uri="{BB962C8B-B14F-4D97-AF65-F5344CB8AC3E}">
        <p14:creationId xmlns:p14="http://schemas.microsoft.com/office/powerpoint/2010/main" val="40543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28530" y="2887807"/>
            <a:ext cx="6869550" cy="1885951"/>
          </a:xfrm>
          <a:prstGeom prst="rect">
            <a:avLst/>
          </a:prstGeom>
        </p:spPr>
        <p:txBody>
          <a:bodyPr vert="horz" lIns="0" tIns="0" rIns="0" bIns="0" rtlCol="0" anchor="t">
            <a:normAutofit/>
          </a:bodyPr>
          <a:lstStyle>
            <a:lvl1pPr>
              <a:defRPr sz="3600" b="1">
                <a:solidFill>
                  <a:schemeClr val="accent2"/>
                </a:solidFill>
                <a:latin typeface="+mj-lt"/>
              </a:defRPr>
            </a:lvl1pPr>
          </a:lstStyle>
          <a:p>
            <a:r>
              <a:rPr lang="en-US"/>
              <a:t>Click to edit Master title style</a:t>
            </a:r>
            <a:endParaRPr lang="en-AU" dirty="0"/>
          </a:p>
        </p:txBody>
      </p:sp>
      <p:sp>
        <p:nvSpPr>
          <p:cNvPr id="8" name="Date Placeholder 3">
            <a:extLst>
              <a:ext uri="{FF2B5EF4-FFF2-40B4-BE49-F238E27FC236}">
                <a16:creationId xmlns:a16="http://schemas.microsoft.com/office/drawing/2014/main" id="{8D424098-2204-479D-9BF7-4E57F1B455C2}"/>
              </a:ext>
            </a:extLst>
          </p:cNvPr>
          <p:cNvSpPr>
            <a:spLocks noGrp="1"/>
          </p:cNvSpPr>
          <p:nvPr>
            <p:ph type="dt" sz="half" idx="2"/>
          </p:nvPr>
        </p:nvSpPr>
        <p:spPr>
          <a:xfrm>
            <a:off x="628530" y="6186278"/>
            <a:ext cx="2743200" cy="365125"/>
          </a:xfrm>
          <a:prstGeom prst="rect">
            <a:avLst/>
          </a:prstGeom>
        </p:spPr>
        <p:txBody>
          <a:bodyPr vert="horz" lIns="0" tIns="0" rIns="0" bIns="0" rtlCol="0" anchor="ctr"/>
          <a:lstStyle>
            <a:lvl1pPr algn="l">
              <a:defRPr sz="1200" cap="all" baseline="0">
                <a:solidFill>
                  <a:schemeClr val="tx1"/>
                </a:solidFill>
              </a:defRPr>
            </a:lvl1pPr>
          </a:lstStyle>
          <a:p>
            <a:fld id="{19341987-5956-434F-9ECA-00A7D19F1953}" type="datetime4">
              <a:rPr lang="en-AU" smtClean="0"/>
              <a:t>24 October 2024</a:t>
            </a:fld>
            <a:endParaRPr lang="en-AU" dirty="0"/>
          </a:p>
        </p:txBody>
      </p:sp>
      <p:sp>
        <p:nvSpPr>
          <p:cNvPr id="11" name="!!Signifier">
            <a:extLst>
              <a:ext uri="{FF2B5EF4-FFF2-40B4-BE49-F238E27FC236}">
                <a16:creationId xmlns:a16="http://schemas.microsoft.com/office/drawing/2014/main" id="{ACCA0034-4597-4AED-B81F-0D3467AB6544}"/>
              </a:ext>
            </a:extLst>
          </p:cNvPr>
          <p:cNvSpPr/>
          <p:nvPr userDrawn="1"/>
        </p:nvSpPr>
        <p:spPr>
          <a:xfrm>
            <a:off x="0" y="2630000"/>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
        <p:nvSpPr>
          <p:cNvPr id="9" name="Text Placeholder 8">
            <a:extLst>
              <a:ext uri="{FF2B5EF4-FFF2-40B4-BE49-F238E27FC236}">
                <a16:creationId xmlns:a16="http://schemas.microsoft.com/office/drawing/2014/main" id="{325C01A9-A294-3FEC-B367-29772FDE602B}"/>
              </a:ext>
            </a:extLst>
          </p:cNvPr>
          <p:cNvSpPr>
            <a:spLocks noGrp="1"/>
          </p:cNvSpPr>
          <p:nvPr>
            <p:ph type="body" sz="quarter" idx="11" hasCustomPrompt="1"/>
          </p:nvPr>
        </p:nvSpPr>
        <p:spPr>
          <a:xfrm>
            <a:off x="628530" y="5267990"/>
            <a:ext cx="5827713" cy="419100"/>
          </a:xfrm>
          <a:prstGeom prst="rect">
            <a:avLst/>
          </a:prstGeom>
        </p:spPr>
        <p:txBody>
          <a:bodyPr lIns="0" tIns="72000" rIns="0" bIns="72000"/>
          <a:lstStyle>
            <a:lvl1pPr>
              <a:defRPr sz="1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DIVISION | BRANCH</a:t>
            </a:r>
            <a:endParaRPr lang="en-AU" dirty="0"/>
          </a:p>
        </p:txBody>
      </p:sp>
    </p:spTree>
    <p:extLst>
      <p:ext uri="{BB962C8B-B14F-4D97-AF65-F5344CB8AC3E}">
        <p14:creationId xmlns:p14="http://schemas.microsoft.com/office/powerpoint/2010/main" val="8714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4.07407E-6 " pathEditMode="relative" rAng="0" ptsTypes="AA">
                                      <p:cBhvr>
                                        <p:cTn id="6" dur="1200" fill="hold"/>
                                        <p:tgtEl>
                                          <p:spTgt spid="11"/>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titl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2736055"/>
            <a:ext cx="7479367" cy="1073779"/>
          </a:xfrm>
          <a:prstGeom prst="rect">
            <a:avLst/>
          </a:prstGeom>
        </p:spPr>
        <p:txBody>
          <a:bodyPr vert="horz" lIns="0" tIns="0" rIns="0" bIns="0" rtlCol="0" anchor="t">
            <a:normAutofit/>
          </a:bodyPr>
          <a:lstStyle>
            <a:lvl1pPr>
              <a:defRPr sz="3600" b="1">
                <a:latin typeface="+mj-lt"/>
              </a:defRPr>
            </a:lvl1pPr>
          </a:lstStyle>
          <a:p>
            <a:r>
              <a:rPr lang="en-US"/>
              <a:t>Click to edit Master title style</a:t>
            </a:r>
            <a:endParaRPr lang="en-AU" dirty="0"/>
          </a:p>
        </p:txBody>
      </p:sp>
      <p:sp>
        <p:nvSpPr>
          <p:cNvPr id="1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4030073"/>
            <a:ext cx="7479368" cy="2132946"/>
          </a:xfrm>
          <a:prstGeom prst="rect">
            <a:avLst/>
          </a:prstGeom>
        </p:spPr>
        <p:txBody>
          <a:bodyPr vert="horz" lIns="0" tIns="0" rIns="0" bIns="0" rtlCol="0">
            <a:normAutofit/>
          </a:bodyPr>
          <a:lstStyle>
            <a:lvl1pPr>
              <a:defRPr sz="1800">
                <a:latin typeface="+mn-lt"/>
              </a:defRPr>
            </a:lvl1pPr>
            <a:lvl2pPr>
              <a:defRPr sz="1600"/>
            </a:lvl2pPr>
            <a:lvl3pPr>
              <a:defRPr sz="2000"/>
            </a:lvl3pPr>
            <a:lvl4pPr>
              <a:defRPr sz="2000"/>
            </a:lvl4pPr>
            <a:lvl5pPr>
              <a:defRPr sz="2000"/>
            </a:lvl5pPr>
          </a:lstStyle>
          <a:p>
            <a:pPr lvl="0"/>
            <a:r>
              <a:rPr lang="en-US" dirty="0"/>
              <a:t>Click to edit Master text styles</a:t>
            </a:r>
          </a:p>
        </p:txBody>
      </p:sp>
      <p:sp>
        <p:nvSpPr>
          <p:cNvPr id="19" name="!!Signifier">
            <a:extLst>
              <a:ext uri="{FF2B5EF4-FFF2-40B4-BE49-F238E27FC236}">
                <a16:creationId xmlns:a16="http://schemas.microsoft.com/office/drawing/2014/main" id="{ACCA0034-4597-4AED-B81F-0D3467AB6544}"/>
              </a:ext>
            </a:extLst>
          </p:cNvPr>
          <p:cNvSpPr/>
          <p:nvPr userDrawn="1"/>
        </p:nvSpPr>
        <p:spPr>
          <a:xfrm>
            <a:off x="0" y="2426012"/>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
        <p:nvSpPr>
          <p:cNvPr id="7"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8"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Tree>
    <p:extLst>
      <p:ext uri="{BB962C8B-B14F-4D97-AF65-F5344CB8AC3E}">
        <p14:creationId xmlns:p14="http://schemas.microsoft.com/office/powerpoint/2010/main" val="10183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19"/>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7176101" cy="472573"/>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4" name="Text Placeholder 8">
            <a:extLst>
              <a:ext uri="{FF2B5EF4-FFF2-40B4-BE49-F238E27FC236}">
                <a16:creationId xmlns:a16="http://schemas.microsoft.com/office/drawing/2014/main" id="{B37DF9BE-7AD1-A487-8045-56B8A73919B9}"/>
              </a:ext>
            </a:extLst>
          </p:cNvPr>
          <p:cNvSpPr>
            <a:spLocks noGrp="1"/>
          </p:cNvSpPr>
          <p:nvPr>
            <p:ph type="body" sz="quarter" idx="13"/>
          </p:nvPr>
        </p:nvSpPr>
        <p:spPr>
          <a:xfrm>
            <a:off x="608830" y="1571625"/>
            <a:ext cx="3405958" cy="4539139"/>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9" name="Straight Connector 8">
            <a:extLst>
              <a:ext uri="{FF2B5EF4-FFF2-40B4-BE49-F238E27FC236}">
                <a16:creationId xmlns:a16="http://schemas.microsoft.com/office/drawing/2014/main" id="{EE4463BD-00FD-B1F5-4E33-43DB4841D7EF}"/>
              </a:ext>
            </a:extLst>
          </p:cNvPr>
          <p:cNvCxnSpPr/>
          <p:nvPr userDrawn="1"/>
        </p:nvCxnSpPr>
        <p:spPr>
          <a:xfrm>
            <a:off x="4190311" y="1571625"/>
            <a:ext cx="0" cy="4539140"/>
          </a:xfrm>
          <a:prstGeom prst="line">
            <a:avLst/>
          </a:prstGeom>
          <a:ln w="9525"/>
        </p:spPr>
        <p:style>
          <a:lnRef idx="1">
            <a:schemeClr val="dk1"/>
          </a:lnRef>
          <a:fillRef idx="0">
            <a:schemeClr val="dk1"/>
          </a:fillRef>
          <a:effectRef idx="0">
            <a:schemeClr val="dk1"/>
          </a:effectRef>
          <a:fontRef idx="minor">
            <a:schemeClr val="tx1"/>
          </a:fontRef>
        </p:style>
      </p:cxnSp>
      <p:sp>
        <p:nvSpPr>
          <p:cNvPr id="10" name="Text Placeholder 8">
            <a:extLst>
              <a:ext uri="{FF2B5EF4-FFF2-40B4-BE49-F238E27FC236}">
                <a16:creationId xmlns:a16="http://schemas.microsoft.com/office/drawing/2014/main" id="{C0215EE4-65EA-2053-8431-D596FDF3538B}"/>
              </a:ext>
            </a:extLst>
          </p:cNvPr>
          <p:cNvSpPr>
            <a:spLocks noGrp="1"/>
          </p:cNvSpPr>
          <p:nvPr>
            <p:ph type="body" sz="quarter" idx="16"/>
          </p:nvPr>
        </p:nvSpPr>
        <p:spPr>
          <a:xfrm>
            <a:off x="4378976" y="1571625"/>
            <a:ext cx="3405958" cy="4539139"/>
          </a:xfrm>
          <a:prstGeom prst="rect">
            <a:avLst/>
          </a:prstGeom>
        </p:spPr>
        <p:txBody>
          <a:bodyPr lIns="0" tIns="0" rIns="0" bIns="0"/>
          <a:lstStyle>
            <a:lvl1pPr>
              <a:defRPr sz="1800">
                <a:latin typeface="+mn-lt"/>
              </a:defRPr>
            </a:lvl1pPr>
          </a:lstStyle>
          <a:p>
            <a:pPr lvl="0"/>
            <a:r>
              <a:rPr lang="en-US"/>
              <a:t>Click to edit Master text styles</a:t>
            </a:r>
          </a:p>
        </p:txBody>
      </p:sp>
      <p:sp>
        <p:nvSpPr>
          <p:cNvPr id="2" name="!!Signifier">
            <a:extLst>
              <a:ext uri="{FF2B5EF4-FFF2-40B4-BE49-F238E27FC236}">
                <a16:creationId xmlns:a16="http://schemas.microsoft.com/office/drawing/2014/main" id="{54E40D6C-250A-4BF9-3531-CFBF9D3A61E2}"/>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29228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ue-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7176101" cy="472573"/>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4" name="Text Placeholder 8">
            <a:extLst>
              <a:ext uri="{FF2B5EF4-FFF2-40B4-BE49-F238E27FC236}">
                <a16:creationId xmlns:a16="http://schemas.microsoft.com/office/drawing/2014/main" id="{B37DF9BE-7AD1-A487-8045-56B8A73919B9}"/>
              </a:ext>
            </a:extLst>
          </p:cNvPr>
          <p:cNvSpPr>
            <a:spLocks noGrp="1"/>
          </p:cNvSpPr>
          <p:nvPr>
            <p:ph type="body" sz="quarter" idx="13"/>
          </p:nvPr>
        </p:nvSpPr>
        <p:spPr>
          <a:xfrm>
            <a:off x="608829" y="1571625"/>
            <a:ext cx="7678959" cy="4539139"/>
          </a:xfrm>
          <a:prstGeom prst="rect">
            <a:avLst/>
          </a:prstGeom>
        </p:spPr>
        <p:txBody>
          <a:bodyPr lIns="0" tIns="0" rIns="0" bIns="0"/>
          <a:lstStyle>
            <a:lvl1pPr>
              <a:defRPr sz="1800">
                <a:latin typeface="+mn-lt"/>
              </a:defRPr>
            </a:lvl1pPr>
          </a:lstStyle>
          <a:p>
            <a:pPr lvl="0"/>
            <a:r>
              <a:rPr lang="en-US"/>
              <a:t>Click to edit Master text styles</a:t>
            </a:r>
          </a:p>
        </p:txBody>
      </p:sp>
      <p:sp>
        <p:nvSpPr>
          <p:cNvPr id="2" name="!!Signifier">
            <a:extLst>
              <a:ext uri="{FF2B5EF4-FFF2-40B4-BE49-F238E27FC236}">
                <a16:creationId xmlns:a16="http://schemas.microsoft.com/office/drawing/2014/main" id="{54E40D6C-250A-4BF9-3531-CFBF9D3A61E2}"/>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99635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379341"/>
            <a:ext cx="10963780" cy="595290"/>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1167799"/>
            <a:ext cx="10963780" cy="4928201"/>
          </a:xfrm>
          <a:prstGeom prst="rect">
            <a:avLst/>
          </a:prstGeom>
        </p:spPr>
        <p:txBody>
          <a:bodyPr vert="horz" lIns="0" tIns="0" rIns="0" bIns="0" rtlCol="0">
            <a:normAutofit/>
          </a:bodyPr>
          <a:lstStyle>
            <a:lvl1pPr>
              <a:defRPr sz="2400" b="1">
                <a:latin typeface="+mj-lt"/>
              </a:defRPr>
            </a:lvl1pPr>
            <a:lvl2pPr>
              <a:defRPr sz="2000">
                <a:latin typeface="+mj-lt"/>
              </a:defRPr>
            </a:lvl2pPr>
            <a:lvl3pPr>
              <a:defRPr sz="1800">
                <a:latin typeface="+mn-lt"/>
              </a:defRPr>
            </a:lvl3pPr>
            <a:lvl4pPr marL="1657350" indent="-285750">
              <a:buFont typeface="Arial" panose="020B0604020202020204" pitchFamily="34" charset="0"/>
              <a:buChar char="•"/>
              <a:defRPr>
                <a:latin typeface="+mn-lt"/>
              </a:defRPr>
            </a:lvl4pPr>
            <a:lvl5pPr>
              <a:defRPr>
                <a:latin typeface="+mn-lt"/>
              </a:defRPr>
            </a:lvl5pPr>
            <a:lvl6pPr>
              <a:defRPr sz="1200">
                <a:latin typeface="+mn-lt"/>
              </a:defRPr>
            </a:lvl6pPr>
          </a:lstStyle>
          <a:p>
            <a:pPr lvl="0"/>
            <a:r>
              <a:rPr lang="en-US" dirty="0"/>
              <a:t>Subheading 1</a:t>
            </a:r>
          </a:p>
          <a:p>
            <a:pPr lvl="1"/>
            <a:r>
              <a:rPr lang="en-US" dirty="0"/>
              <a:t>SUBHEADING 2</a:t>
            </a:r>
          </a:p>
          <a:p>
            <a:pPr lvl="2"/>
            <a:r>
              <a:rPr lang="en-US" dirty="0"/>
              <a:t>Body</a:t>
            </a:r>
          </a:p>
          <a:p>
            <a:pPr lvl="3"/>
            <a:r>
              <a:rPr lang="en-US" dirty="0"/>
              <a:t>Bullets</a:t>
            </a:r>
          </a:p>
          <a:p>
            <a:pPr lvl="4"/>
            <a:r>
              <a:rPr lang="en-US" dirty="0"/>
              <a:t>Callout</a:t>
            </a:r>
          </a:p>
          <a:p>
            <a:pPr lvl="5"/>
            <a:r>
              <a:rPr lang="en-AU" dirty="0"/>
              <a:t>Caption/Footnotes</a:t>
            </a:r>
          </a:p>
        </p:txBody>
      </p:sp>
      <p:sp>
        <p:nvSpPr>
          <p:cNvPr id="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r>
              <a:rPr lang="en-AU" dirty="0"/>
              <a:t>Services Australia | an overview of student payments</a:t>
            </a:r>
          </a:p>
        </p:txBody>
      </p:sp>
      <p:sp>
        <p:nvSpPr>
          <p:cNvPr id="1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6" name="Straight Connector 5">
            <a:extLst>
              <a:ext uri="{FF2B5EF4-FFF2-40B4-BE49-F238E27FC236}">
                <a16:creationId xmlns:a16="http://schemas.microsoft.com/office/drawing/2014/main" id="{958293D5-8D91-E362-AE12-F4C6EFFA2CB2}"/>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ignifier">
            <a:extLst>
              <a:ext uri="{FF2B5EF4-FFF2-40B4-BE49-F238E27FC236}">
                <a16:creationId xmlns:a16="http://schemas.microsoft.com/office/drawing/2014/main" id="{E0AF1085-21AE-D3C9-265F-86070A3CFEA2}"/>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310781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08830"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13" name="Straight Connector 12"/>
          <p:cNvCxnSpPr>
            <a:cxnSpLocks/>
          </p:cNvCxnSpPr>
          <p:nvPr userDrawn="1"/>
        </p:nvCxnSpPr>
        <p:spPr>
          <a:xfrm>
            <a:off x="4190311" y="1167799"/>
            <a:ext cx="0" cy="4942966"/>
          </a:xfrm>
          <a:prstGeom prst="line">
            <a:avLst/>
          </a:prstGeom>
          <a:ln w="9525"/>
        </p:spPr>
        <p:style>
          <a:lnRef idx="1">
            <a:schemeClr val="dk1"/>
          </a:lnRef>
          <a:fillRef idx="0">
            <a:schemeClr val="dk1"/>
          </a:fillRef>
          <a:effectRef idx="0">
            <a:schemeClr val="dk1"/>
          </a:effectRef>
          <a:fontRef idx="minor">
            <a:schemeClr val="tx1"/>
          </a:fontRef>
        </p:style>
      </p:cxnSp>
      <p:cxnSp>
        <p:nvCxnSpPr>
          <p:cNvPr id="14" name="Straight Connector 13"/>
          <p:cNvCxnSpPr>
            <a:cxnSpLocks/>
          </p:cNvCxnSpPr>
          <p:nvPr userDrawn="1"/>
        </p:nvCxnSpPr>
        <p:spPr>
          <a:xfrm>
            <a:off x="7980828" y="1167799"/>
            <a:ext cx="0" cy="4942966"/>
          </a:xfrm>
          <a:prstGeom prst="line">
            <a:avLst/>
          </a:prstGeom>
          <a:ln w="9525"/>
        </p:spPr>
        <p:style>
          <a:lnRef idx="1">
            <a:schemeClr val="dk1"/>
          </a:lnRef>
          <a:fillRef idx="0">
            <a:schemeClr val="dk1"/>
          </a:fillRef>
          <a:effectRef idx="0">
            <a:schemeClr val="dk1"/>
          </a:effectRef>
          <a:fontRef idx="minor">
            <a:schemeClr val="tx1"/>
          </a:fontRef>
        </p:style>
      </p:cxnSp>
      <p:sp>
        <p:nvSpPr>
          <p:cNvPr id="16"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0065" y="374143"/>
            <a:ext cx="10963780" cy="586440"/>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7" name="Text Placeholder 8"/>
          <p:cNvSpPr>
            <a:spLocks noGrp="1"/>
          </p:cNvSpPr>
          <p:nvPr>
            <p:ph type="body" sz="quarter" idx="16"/>
          </p:nvPr>
        </p:nvSpPr>
        <p:spPr>
          <a:xfrm>
            <a:off x="4378976"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sp>
        <p:nvSpPr>
          <p:cNvPr id="18" name="Text Placeholder 8"/>
          <p:cNvSpPr>
            <a:spLocks noGrp="1"/>
          </p:cNvSpPr>
          <p:nvPr>
            <p:ph type="body" sz="quarter" idx="17"/>
          </p:nvPr>
        </p:nvSpPr>
        <p:spPr>
          <a:xfrm>
            <a:off x="8166652"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sp>
        <p:nvSpPr>
          <p:cNvPr id="1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2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4" name="Straight Connector 3">
            <a:extLst>
              <a:ext uri="{FF2B5EF4-FFF2-40B4-BE49-F238E27FC236}">
                <a16:creationId xmlns:a16="http://schemas.microsoft.com/office/drawing/2014/main" id="{8D900DFD-B175-4E94-83C5-C92F9812B833}"/>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ignifier">
            <a:extLst>
              <a:ext uri="{FF2B5EF4-FFF2-40B4-BE49-F238E27FC236}">
                <a16:creationId xmlns:a16="http://schemas.microsoft.com/office/drawing/2014/main" id="{53B3634D-61B2-3DFB-8C44-2E5CFAC5B00F}"/>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6251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5"/>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DD642D6-C73A-3977-5402-3973079CD15C}"/>
              </a:ext>
            </a:extLst>
          </p:cNvPr>
          <p:cNvSpPr>
            <a:spLocks noGrp="1"/>
          </p:cNvSpPr>
          <p:nvPr>
            <p:ph idx="1"/>
          </p:nvPr>
        </p:nvSpPr>
        <p:spPr>
          <a:xfrm>
            <a:off x="4337259" y="1167799"/>
            <a:ext cx="7235352" cy="4924528"/>
          </a:xfrm>
          <a:prstGeom prst="rect">
            <a:avLst/>
          </a:prstGeom>
        </p:spPr>
        <p:txBody>
          <a:bodyPr lIns="0" tIns="0" rIns="0" bIns="0"/>
          <a:lstStyle>
            <a:lvl1pPr marL="0" indent="0">
              <a:buNone/>
              <a:defRPr sz="1800">
                <a:latin typeface="+mn-lt"/>
              </a:defRPr>
            </a:lvl1pPr>
          </a:lstStyle>
          <a:p>
            <a:pPr lvl="0"/>
            <a:r>
              <a:rPr lang="en-US"/>
              <a:t>Click to edit Master text styles</a:t>
            </a:r>
          </a:p>
        </p:txBody>
      </p:sp>
      <p:sp>
        <p:nvSpPr>
          <p:cNvPr id="3" name="Text Placeholder 8">
            <a:extLst>
              <a:ext uri="{FF2B5EF4-FFF2-40B4-BE49-F238E27FC236}">
                <a16:creationId xmlns:a16="http://schemas.microsoft.com/office/drawing/2014/main" id="{1F34422D-BE4A-7EB7-3FC5-B33560A74AED}"/>
              </a:ext>
            </a:extLst>
          </p:cNvPr>
          <p:cNvSpPr>
            <a:spLocks noGrp="1"/>
          </p:cNvSpPr>
          <p:nvPr>
            <p:ph type="body" sz="quarter" idx="13"/>
          </p:nvPr>
        </p:nvSpPr>
        <p:spPr>
          <a:xfrm>
            <a:off x="608830" y="1167799"/>
            <a:ext cx="3405958" cy="4942966"/>
          </a:xfrm>
          <a:prstGeom prst="rect">
            <a:avLst/>
          </a:prstGeom>
        </p:spPr>
        <p:txBody>
          <a:bodyPr lIns="0" tIns="0" rIns="0" bIns="0"/>
          <a:lstStyle>
            <a:lvl1pPr>
              <a:defRPr sz="1800">
                <a:latin typeface="+mn-lt"/>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45369604-83CA-16F1-1392-C069C75B8498}"/>
              </a:ext>
            </a:extLst>
          </p:cNvPr>
          <p:cNvCxnSpPr>
            <a:cxnSpLocks/>
          </p:cNvCxnSpPr>
          <p:nvPr userDrawn="1"/>
        </p:nvCxnSpPr>
        <p:spPr>
          <a:xfrm>
            <a:off x="4176023" y="1167799"/>
            <a:ext cx="0" cy="4942966"/>
          </a:xfrm>
          <a:prstGeom prst="line">
            <a:avLst/>
          </a:prstGeom>
          <a:ln w="9525"/>
        </p:spPr>
        <p:style>
          <a:lnRef idx="1">
            <a:schemeClr val="dk1"/>
          </a:lnRef>
          <a:fillRef idx="0">
            <a:schemeClr val="dk1"/>
          </a:fillRef>
          <a:effectRef idx="0">
            <a:schemeClr val="dk1"/>
          </a:effectRef>
          <a:fontRef idx="minor">
            <a:schemeClr val="tx1"/>
          </a:fontRef>
        </p:style>
      </p:cxnSp>
      <p:sp>
        <p:nvSpPr>
          <p:cNvPr id="9" name="Title Placeholder 1">
            <a:extLst>
              <a:ext uri="{FF2B5EF4-FFF2-40B4-BE49-F238E27FC236}">
                <a16:creationId xmlns:a16="http://schemas.microsoft.com/office/drawing/2014/main" id="{58E76207-8692-DB80-D012-B0DFC60A3D7B}"/>
              </a:ext>
            </a:extLst>
          </p:cNvPr>
          <p:cNvSpPr>
            <a:spLocks noGrp="1"/>
          </p:cNvSpPr>
          <p:nvPr>
            <p:ph type="title"/>
          </p:nvPr>
        </p:nvSpPr>
        <p:spPr>
          <a:xfrm>
            <a:off x="608830" y="379341"/>
            <a:ext cx="10963778" cy="562768"/>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2" name="Footer Placeholder 4">
            <a:extLst>
              <a:ext uri="{FF2B5EF4-FFF2-40B4-BE49-F238E27FC236}">
                <a16:creationId xmlns:a16="http://schemas.microsoft.com/office/drawing/2014/main" id="{73D0BCD6-DF9A-6309-8E83-755B94EDCE2C}"/>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r>
              <a:rPr lang="en-AU" dirty="0"/>
              <a:t>Services Australia | an overview of student payments</a:t>
            </a:r>
          </a:p>
        </p:txBody>
      </p:sp>
      <p:sp>
        <p:nvSpPr>
          <p:cNvPr id="13" name="Slide Number Placeholder 5">
            <a:extLst>
              <a:ext uri="{FF2B5EF4-FFF2-40B4-BE49-F238E27FC236}">
                <a16:creationId xmlns:a16="http://schemas.microsoft.com/office/drawing/2014/main" id="{E98F3FE9-2316-BB8A-D7B7-247B254A4666}"/>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5" name="Straight Connector 4">
            <a:extLst>
              <a:ext uri="{FF2B5EF4-FFF2-40B4-BE49-F238E27FC236}">
                <a16:creationId xmlns:a16="http://schemas.microsoft.com/office/drawing/2014/main" id="{E0337E14-BD45-A34A-96D7-C98B39D803D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ignifier">
            <a:extLst>
              <a:ext uri="{FF2B5EF4-FFF2-40B4-BE49-F238E27FC236}">
                <a16:creationId xmlns:a16="http://schemas.microsoft.com/office/drawing/2014/main" id="{05EABFD3-A139-CCE1-C689-AC039AEDABAF}"/>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35005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6"/>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134265"/>
      </p:ext>
    </p:extLst>
  </p:cSld>
  <p:clrMap bg1="lt1" tx1="dk1" bg2="lt2" tx2="dk2" accent1="accent1" accent2="accent2" accent3="accent3" accent4="accent4" accent5="accent5" accent6="accent6" hlink="hlink" folHlink="folHlink"/>
  <p:sldLayoutIdLst>
    <p:sldLayoutId id="2147483680" r:id="rId1"/>
    <p:sldLayoutId id="2147483688" r:id="rId2"/>
    <p:sldLayoutId id="2147483679" r:id="rId3"/>
    <p:sldLayoutId id="2147483650" r:id="rId4"/>
    <p:sldLayoutId id="2147483681" r:id="rId5"/>
    <p:sldLayoutId id="2147483691" r:id="rId6"/>
    <p:sldLayoutId id="2147483665" r:id="rId7"/>
    <p:sldLayoutId id="2147483666" r:id="rId8"/>
    <p:sldLayoutId id="2147483689" r:id="rId9"/>
    <p:sldLayoutId id="2147483687" r:id="rId10"/>
    <p:sldLayoutId id="2147483684" r:id="rId11"/>
    <p:sldLayoutId id="2147483682" r:id="rId12"/>
    <p:sldLayoutId id="2147483651" r:id="rId13"/>
    <p:sldLayoutId id="2147483670" r:id="rId14"/>
    <p:sldLayoutId id="2147483668" r:id="rId15"/>
    <p:sldLayoutId id="2147483683" r:id="rId16"/>
    <p:sldLayoutId id="2147483678" r:id="rId17"/>
    <p:sldLayoutId id="2147483690" r:id="rId18"/>
  </p:sldLayoutIdLst>
  <p:hf hdr="0" dt="0"/>
  <p:txStyles>
    <p:titleStyle>
      <a:lvl1pPr algn="l" defTabSz="914400" rtl="0" eaLnBrk="1" latinLnBrk="0" hangingPunct="1">
        <a:lnSpc>
          <a:spcPct val="90000"/>
        </a:lnSpc>
        <a:spcBef>
          <a:spcPct val="0"/>
        </a:spcBef>
        <a:buNone/>
        <a:defRPr sz="300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rvicesaustralia.gov.au/individuals/topics/study-loads-austudy-and-youth-allowance/2900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ervicesaustralia.gov.au/leavingschool"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jfi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P6zXng-Jp8E&amp;list=PL3zxsbzVCpwlGUf40w6SZ4lk7W0g9Tk9E" TargetMode="External"/><Relationship Id="rId3" Type="http://schemas.openxmlformats.org/officeDocument/2006/relationships/image" Target="../media/image18.png"/><Relationship Id="rId7" Type="http://schemas.openxmlformats.org/officeDocument/2006/relationships/hyperlink" Target="https://www.youtube.com/playlist?list=PL3zxsbzVCpwkd5gG74bM-wbQ0URyDs51Q"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youtube.com/playlist?list=PL3zxsbzVCpwnJVozjobfwR03twjls3yOg" TargetMode="External"/><Relationship Id="rId5" Type="http://schemas.openxmlformats.org/officeDocument/2006/relationships/hyperlink" Target="https://www.youtube.com/playlist?list=PL3zxsbzVCpwkRU4hofrOyTLJxIbnRPW66" TargetMode="External"/><Relationship Id="rId4" Type="http://schemas.openxmlformats.org/officeDocument/2006/relationships/hyperlink" Target="https://www.youtube.com/watch?v=kkOESQiHegs" TargetMode="External"/><Relationship Id="rId9" Type="http://schemas.openxmlformats.org/officeDocument/2006/relationships/hyperlink" Target="https://www.youtube.com/playlist?list=PL3zxsbzVCpwkm7niRKp0uySFK10Y7XJz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jQP2BIqtZWg&amp;list=PL3zxsbzVCpwk83z1pwu0PJkakUL1-Dj_L&amp;index=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Aw0cMyeeIA&amp;list=PL3zxsbzVCpwk83z1pwu0PJkakUL1-Dj_L&amp;index=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WoiQTupYxg&amp;list=PL3zxsbzVCpwk83z1pwu0PJkakUL1-Dj_L&amp;index=1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servicesaustralia.gov.au/individuals/topics/study-loads-austudy-and-youth-allowance/290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39852"/>
            <a:ext cx="3054285" cy="457561"/>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4" name="Title 13">
            <a:extLst>
              <a:ext uri="{FF2B5EF4-FFF2-40B4-BE49-F238E27FC236}">
                <a16:creationId xmlns:a16="http://schemas.microsoft.com/office/drawing/2014/main" id="{15EDE004-BD36-6D61-5FB0-22F0D4A097B7}"/>
              </a:ext>
            </a:extLst>
          </p:cNvPr>
          <p:cNvSpPr>
            <a:spLocks noGrp="1"/>
          </p:cNvSpPr>
          <p:nvPr>
            <p:ph type="title"/>
          </p:nvPr>
        </p:nvSpPr>
        <p:spPr/>
        <p:txBody>
          <a:bodyPr/>
          <a:lstStyle/>
          <a:p>
            <a:r>
              <a:rPr lang="en-AU" dirty="0"/>
              <a:t>An overview of student payments</a:t>
            </a:r>
          </a:p>
        </p:txBody>
      </p:sp>
      <p:sp>
        <p:nvSpPr>
          <p:cNvPr id="5" name="Date Placeholder 3">
            <a:extLst>
              <a:ext uri="{FF2B5EF4-FFF2-40B4-BE49-F238E27FC236}">
                <a16:creationId xmlns:a16="http://schemas.microsoft.com/office/drawing/2014/main" id="{8D424098-2204-479D-9BF7-4E57F1B455C2}"/>
              </a:ext>
            </a:extLst>
          </p:cNvPr>
          <p:cNvSpPr>
            <a:spLocks noGrp="1"/>
          </p:cNvSpPr>
          <p:nvPr>
            <p:ph type="dt" sz="half" idx="2"/>
          </p:nvPr>
        </p:nvSpPr>
        <p:spPr>
          <a:xfrm>
            <a:off x="155542" y="5286069"/>
            <a:ext cx="2743200" cy="365125"/>
          </a:xfrm>
        </p:spPr>
        <p:txBody>
          <a:bodyPr vert="horz" lIns="0" tIns="0" rIns="0" bIns="0" rtlCol="0" anchor="ctr"/>
          <a:lstStyle>
            <a:lvl1pPr algn="l">
              <a:defRPr sz="1200" cap="all" baseline="0">
                <a:solidFill>
                  <a:schemeClr val="tx1"/>
                </a:solidFill>
              </a:defRPr>
            </a:lvl1pPr>
          </a:lstStyle>
          <a:p>
            <a:r>
              <a:rPr lang="en-AU" dirty="0"/>
              <a:t>Current as at October 2024</a:t>
            </a:r>
          </a:p>
        </p:txBody>
      </p:sp>
    </p:spTree>
    <p:extLst>
      <p:ext uri="{BB962C8B-B14F-4D97-AF65-F5344CB8AC3E}">
        <p14:creationId xmlns:p14="http://schemas.microsoft.com/office/powerpoint/2010/main" val="424313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2992-D1B3-83F8-9EBF-96EE54EA7940}"/>
              </a:ext>
            </a:extLst>
          </p:cNvPr>
          <p:cNvSpPr>
            <a:spLocks noGrp="1"/>
          </p:cNvSpPr>
          <p:nvPr>
            <p:ph type="title"/>
          </p:nvPr>
        </p:nvSpPr>
        <p:spPr/>
        <p:txBody>
          <a:bodyPr/>
          <a:lstStyle/>
          <a:p>
            <a:r>
              <a:rPr lang="en-AU" dirty="0"/>
              <a:t>Payment and Service Finder</a:t>
            </a:r>
          </a:p>
        </p:txBody>
      </p:sp>
      <p:sp>
        <p:nvSpPr>
          <p:cNvPr id="5" name="Footer Placeholder 4"/>
          <p:cNvSpPr>
            <a:spLocks noGrp="1"/>
          </p:cNvSpPr>
          <p:nvPr>
            <p:ph type="ftr" sz="quarter" idx="3"/>
          </p:nvPr>
        </p:nvSpPr>
        <p:spPr/>
        <p:txBody>
          <a:bodyPr/>
          <a:lstStyle/>
          <a:p>
            <a:r>
              <a:rPr lang="en-AU" dirty="0"/>
              <a:t>SERVICES AUSTRALIA | an overview of student payments</a:t>
            </a:r>
          </a:p>
        </p:txBody>
      </p:sp>
      <p:sp>
        <p:nvSpPr>
          <p:cNvPr id="6" name="Slide Number Placeholder 5"/>
          <p:cNvSpPr>
            <a:spLocks noGrp="1"/>
          </p:cNvSpPr>
          <p:nvPr>
            <p:ph type="sldNum" sz="quarter" idx="4"/>
          </p:nvPr>
        </p:nvSpPr>
        <p:spPr/>
        <p:txBody>
          <a:bodyPr/>
          <a:lstStyle/>
          <a:p>
            <a:fld id="{6DEFDB9B-E438-44F2-810E-9CE9BEDA0C28}" type="slidenum">
              <a:rPr lang="en-AU" smtClean="0"/>
              <a:pPr/>
              <a:t>10</a:t>
            </a:fld>
            <a:endParaRPr lang="en-AU" dirty="0"/>
          </a:p>
        </p:txBody>
      </p:sp>
      <p:sp>
        <p:nvSpPr>
          <p:cNvPr id="9" name="Rectangle 8">
            <a:extLst>
              <a:ext uri="{FF2B5EF4-FFF2-40B4-BE49-F238E27FC236}">
                <a16:creationId xmlns:a16="http://schemas.microsoft.com/office/drawing/2014/main" id="{2E59B44E-C892-DD67-F248-23496EE21CA7}"/>
              </a:ext>
            </a:extLst>
          </p:cNvPr>
          <p:cNvSpPr/>
          <p:nvPr/>
        </p:nvSpPr>
        <p:spPr>
          <a:xfrm>
            <a:off x="538142" y="1196867"/>
            <a:ext cx="6741012" cy="3139321"/>
          </a:xfrm>
          <a:prstGeom prst="rect">
            <a:avLst/>
          </a:prstGeom>
        </p:spPr>
        <p:txBody>
          <a:bodyPr wrap="square">
            <a:spAutoFit/>
          </a:bodyPr>
          <a:lstStyle/>
          <a:p>
            <a:pPr marL="342900" indent="-342900">
              <a:buFont typeface="Arial" panose="020B0604020202020204" pitchFamily="34" charset="0"/>
              <a:buChar char="•"/>
            </a:pPr>
            <a:r>
              <a:rPr lang="en-AU" dirty="0"/>
              <a:t>Find what payment is right for you</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Enter some details including your parents’ income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Find out how much your fortnightly payment could be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a:p>
            <a:endParaRPr lang="en-AU" dirty="0"/>
          </a:p>
          <a:p>
            <a:endParaRPr lang="en-AU" dirty="0">
              <a:hlinkClick r:id="rId3"/>
            </a:endParaRPr>
          </a:p>
        </p:txBody>
      </p:sp>
      <p:pic>
        <p:nvPicPr>
          <p:cNvPr id="4" name="Picture 3">
            <a:extLst>
              <a:ext uri="{FF2B5EF4-FFF2-40B4-BE49-F238E27FC236}">
                <a16:creationId xmlns:a16="http://schemas.microsoft.com/office/drawing/2014/main" id="{27F2C176-6FF1-2AE9-32E4-87C8334B7304}"/>
              </a:ext>
            </a:extLst>
          </p:cNvPr>
          <p:cNvPicPr>
            <a:picLocks noChangeAspect="1"/>
          </p:cNvPicPr>
          <p:nvPr/>
        </p:nvPicPr>
        <p:blipFill>
          <a:blip r:embed="rId4"/>
          <a:stretch>
            <a:fillRect/>
          </a:stretch>
        </p:blipFill>
        <p:spPr>
          <a:xfrm>
            <a:off x="608830" y="3163000"/>
            <a:ext cx="5935531" cy="2164219"/>
          </a:xfrm>
          <a:prstGeom prst="rect">
            <a:avLst/>
          </a:prstGeom>
        </p:spPr>
      </p:pic>
    </p:spTree>
    <p:extLst>
      <p:ext uri="{BB962C8B-B14F-4D97-AF65-F5344CB8AC3E}">
        <p14:creationId xmlns:p14="http://schemas.microsoft.com/office/powerpoint/2010/main" val="67532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9CED27-BF24-FA0F-8C00-9EA7659B4107}"/>
              </a:ext>
            </a:extLst>
          </p:cNvPr>
          <p:cNvSpPr>
            <a:spLocks noGrp="1"/>
          </p:cNvSpPr>
          <p:nvPr>
            <p:ph type="title"/>
          </p:nvPr>
        </p:nvSpPr>
        <p:spPr/>
        <p:txBody>
          <a:bodyPr/>
          <a:lstStyle/>
          <a:p>
            <a:r>
              <a:rPr lang="en-AU" dirty="0"/>
              <a:t>When to claim</a:t>
            </a:r>
          </a:p>
        </p:txBody>
      </p:sp>
      <p:sp>
        <p:nvSpPr>
          <p:cNvPr id="2" name="Content Placeholder 1">
            <a:extLst>
              <a:ext uri="{FF2B5EF4-FFF2-40B4-BE49-F238E27FC236}">
                <a16:creationId xmlns:a16="http://schemas.microsoft.com/office/drawing/2014/main" id="{760C13D3-2231-E797-92B1-91B56518AF89}"/>
              </a:ext>
            </a:extLst>
          </p:cNvPr>
          <p:cNvSpPr>
            <a:spLocks noGrp="1"/>
          </p:cNvSpPr>
          <p:nvPr>
            <p:ph idx="1"/>
          </p:nvPr>
        </p:nvSpPr>
        <p:spPr/>
        <p:txBody>
          <a:bodyPr/>
          <a:lstStyle/>
          <a:p>
            <a:r>
              <a:rPr lang="en-AU" b="0" dirty="0"/>
              <a:t>You can </a:t>
            </a:r>
            <a:r>
              <a:rPr lang="en-AU" dirty="0"/>
              <a:t>claim up to 13 weeks before </a:t>
            </a:r>
            <a:r>
              <a:rPr lang="en-AU" b="0" dirty="0"/>
              <a:t>your uni or TAFE </a:t>
            </a:r>
            <a:r>
              <a:rPr lang="en-AU" dirty="0"/>
              <a:t>course starts</a:t>
            </a:r>
          </a:p>
        </p:txBody>
      </p:sp>
      <p:sp>
        <p:nvSpPr>
          <p:cNvPr id="6" name="Footer Placeholder 4"/>
          <p:cNvSpPr>
            <a:spLocks noGrp="1"/>
          </p:cNvSpPr>
          <p:nvPr>
            <p:ph type="ftr" sz="quarter" idx="3"/>
          </p:nvPr>
        </p:nvSpPr>
        <p:spPr/>
        <p:txBody>
          <a:bodyPr/>
          <a:lstStyle/>
          <a:p>
            <a:r>
              <a:rPr lang="en-AU" dirty="0"/>
              <a:t>SERVICES AUSTRALIA | an overview of student payments</a:t>
            </a:r>
          </a:p>
        </p:txBody>
      </p:sp>
      <p:sp>
        <p:nvSpPr>
          <p:cNvPr id="7" name="Slide Number Placeholder 5"/>
          <p:cNvSpPr>
            <a:spLocks noGrp="1"/>
          </p:cNvSpPr>
          <p:nvPr>
            <p:ph type="sldNum" sz="quarter" idx="4"/>
          </p:nvPr>
        </p:nvSpPr>
        <p:spPr/>
        <p:txBody>
          <a:bodyPr/>
          <a:lstStyle/>
          <a:p>
            <a:fld id="{6DEFDB9B-E438-44F2-810E-9CE9BEDA0C28}" type="slidenum">
              <a:rPr lang="en-AU" smtClean="0"/>
              <a:pPr/>
              <a:t>11</a:t>
            </a:fld>
            <a:endParaRPr lang="en-AU" dirty="0"/>
          </a:p>
        </p:txBody>
      </p:sp>
      <p:graphicFrame>
        <p:nvGraphicFramePr>
          <p:cNvPr id="3" name="Diagram 2">
            <a:extLst>
              <a:ext uri="{FF2B5EF4-FFF2-40B4-BE49-F238E27FC236}">
                <a16:creationId xmlns:a16="http://schemas.microsoft.com/office/drawing/2014/main" id="{1896ECE3-A648-4802-4006-30E18518CDF4}"/>
              </a:ext>
            </a:extLst>
          </p:cNvPr>
          <p:cNvGraphicFramePr/>
          <p:nvPr>
            <p:extLst>
              <p:ext uri="{D42A27DB-BD31-4B8C-83A1-F6EECF244321}">
                <p14:modId xmlns:p14="http://schemas.microsoft.com/office/powerpoint/2010/main" val="375437278"/>
              </p:ext>
            </p:extLst>
          </p:nvPr>
        </p:nvGraphicFramePr>
        <p:xfrm>
          <a:off x="608829" y="379342"/>
          <a:ext cx="10868795" cy="546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85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4103-B047-D367-61CF-ED66BBEC5391}"/>
              </a:ext>
            </a:extLst>
          </p:cNvPr>
          <p:cNvSpPr>
            <a:spLocks noGrp="1"/>
          </p:cNvSpPr>
          <p:nvPr>
            <p:ph type="title"/>
          </p:nvPr>
        </p:nvSpPr>
        <p:spPr/>
        <p:txBody>
          <a:bodyPr/>
          <a:lstStyle/>
          <a:p>
            <a:r>
              <a:rPr lang="en-AU" dirty="0"/>
              <a:t>Medicare  </a:t>
            </a:r>
          </a:p>
        </p:txBody>
      </p:sp>
      <p:sp>
        <p:nvSpPr>
          <p:cNvPr id="3" name="Content Placeholder 2">
            <a:extLst>
              <a:ext uri="{FF2B5EF4-FFF2-40B4-BE49-F238E27FC236}">
                <a16:creationId xmlns:a16="http://schemas.microsoft.com/office/drawing/2014/main" id="{6160C1DE-9771-7908-9354-B01D43DFBA5C}"/>
              </a:ext>
            </a:extLst>
          </p:cNvPr>
          <p:cNvSpPr>
            <a:spLocks noGrp="1"/>
          </p:cNvSpPr>
          <p:nvPr>
            <p:ph idx="1"/>
          </p:nvPr>
        </p:nvSpPr>
        <p:spPr>
          <a:xfrm>
            <a:off x="608830" y="1167799"/>
            <a:ext cx="4839863" cy="4928201"/>
          </a:xfrm>
        </p:spPr>
        <p:txBody>
          <a:bodyPr>
            <a:normAutofit/>
          </a:bodyPr>
          <a:lstStyle/>
          <a:p>
            <a:pPr marL="285750" indent="-285750">
              <a:buFont typeface="Arial" panose="020B0604020202020204" pitchFamily="34" charset="0"/>
              <a:buChar char="•"/>
            </a:pPr>
            <a:r>
              <a:rPr lang="en-AU" sz="1800" b="0" dirty="0"/>
              <a:t>When you turn 14, you’ll need to update your bank details in your Medicare online account to get Medicare benefits.</a:t>
            </a:r>
            <a:endParaRPr lang="en-AU" sz="1800" b="0" dirty="0">
              <a:solidFill>
                <a:srgbClr val="FF0000"/>
              </a:solidFill>
            </a:endParaRPr>
          </a:p>
          <a:p>
            <a:pPr marL="285750" indent="-285750">
              <a:buFont typeface="Arial" panose="020B0604020202020204" pitchFamily="34" charset="0"/>
              <a:buChar char="•"/>
            </a:pPr>
            <a:endParaRPr lang="en-AU" sz="1800" b="0" dirty="0"/>
          </a:p>
          <a:p>
            <a:pPr marL="285750" indent="-285750">
              <a:buFont typeface="Arial" panose="020B0604020202020204" pitchFamily="34" charset="0"/>
              <a:buChar char="•"/>
            </a:pPr>
            <a:r>
              <a:rPr lang="en-AU" sz="1800" b="0" dirty="0"/>
              <a:t>When you turn 15, you can have your own Medicare card.</a:t>
            </a:r>
          </a:p>
          <a:p>
            <a:endParaRPr lang="en-AU" sz="1800" b="0" dirty="0"/>
          </a:p>
          <a:p>
            <a:endParaRPr lang="en-AU" dirty="0"/>
          </a:p>
        </p:txBody>
      </p:sp>
      <p:sp>
        <p:nvSpPr>
          <p:cNvPr id="4" name="Footer Placeholder 3">
            <a:extLst>
              <a:ext uri="{FF2B5EF4-FFF2-40B4-BE49-F238E27FC236}">
                <a16:creationId xmlns:a16="http://schemas.microsoft.com/office/drawing/2014/main" id="{8D16DED1-7BE7-F80E-9458-BDD8E42B22EC}"/>
              </a:ext>
            </a:extLst>
          </p:cNvPr>
          <p:cNvSpPr>
            <a:spLocks noGrp="1"/>
          </p:cNvSpPr>
          <p:nvPr>
            <p:ph type="ftr" sz="quarter" idx="3"/>
          </p:nvPr>
        </p:nvSpPr>
        <p:spPr/>
        <p:txBody>
          <a:bodyPr/>
          <a:lstStyle/>
          <a:p>
            <a:r>
              <a:rPr lang="en-AU" dirty="0"/>
              <a:t>SERVICES AUSTRALIA | an overview of student payments</a:t>
            </a:r>
          </a:p>
        </p:txBody>
      </p:sp>
      <p:sp>
        <p:nvSpPr>
          <p:cNvPr id="5" name="Slide Number Placeholder 4">
            <a:extLst>
              <a:ext uri="{FF2B5EF4-FFF2-40B4-BE49-F238E27FC236}">
                <a16:creationId xmlns:a16="http://schemas.microsoft.com/office/drawing/2014/main" id="{EC232AA5-0F3A-C44D-17F9-7E724901DD7E}"/>
              </a:ext>
            </a:extLst>
          </p:cNvPr>
          <p:cNvSpPr>
            <a:spLocks noGrp="1"/>
          </p:cNvSpPr>
          <p:nvPr>
            <p:ph type="sldNum" sz="quarter" idx="4"/>
          </p:nvPr>
        </p:nvSpPr>
        <p:spPr/>
        <p:txBody>
          <a:bodyPr/>
          <a:lstStyle/>
          <a:p>
            <a:fld id="{35E8911E-9DE7-463F-981B-F1795CC06C30}" type="slidenum">
              <a:rPr lang="en-AU" smtClean="0"/>
              <a:pPr/>
              <a:t>12</a:t>
            </a:fld>
            <a:endParaRPr lang="en-AU" dirty="0"/>
          </a:p>
        </p:txBody>
      </p:sp>
      <p:pic>
        <p:nvPicPr>
          <p:cNvPr id="8" name="Picture 2" descr="Medicare card">
            <a:extLst>
              <a:ext uri="{FF2B5EF4-FFF2-40B4-BE49-F238E27FC236}">
                <a16:creationId xmlns:a16="http://schemas.microsoft.com/office/drawing/2014/main" id="{A51305E0-3BED-C4CE-E36B-CCF5D97B9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38" y="3212432"/>
            <a:ext cx="2983707" cy="187376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5679EE5-6F93-B831-D997-07C6C9CCA5F8}"/>
              </a:ext>
            </a:extLst>
          </p:cNvPr>
          <p:cNvSpPr txBox="1">
            <a:spLocks/>
          </p:cNvSpPr>
          <p:nvPr/>
        </p:nvSpPr>
        <p:spPr>
          <a:xfrm>
            <a:off x="6634913" y="812147"/>
            <a:ext cx="4347313" cy="480056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0" dirty="0"/>
          </a:p>
          <a:p>
            <a:r>
              <a:rPr lang="en-AU" sz="1800" b="0" dirty="0"/>
              <a:t>Use your </a:t>
            </a:r>
            <a:r>
              <a:rPr lang="en-AU" sz="1800" dirty="0"/>
              <a:t>Medicare online account </a:t>
            </a:r>
            <a:r>
              <a:rPr lang="en-AU" sz="1800" b="0" dirty="0"/>
              <a:t>through myGov to:</a:t>
            </a:r>
          </a:p>
          <a:p>
            <a:endParaRPr lang="en-AU" sz="1800" b="0" dirty="0"/>
          </a:p>
          <a:p>
            <a:pPr marL="342900" indent="-342900">
              <a:buFont typeface="Arial" panose="020B0604020202020204" pitchFamily="34" charset="0"/>
              <a:buChar char="•"/>
            </a:pPr>
            <a:r>
              <a:rPr lang="en-AU" sz="1800" b="0" dirty="0"/>
              <a:t>update your bank details</a:t>
            </a:r>
          </a:p>
          <a:p>
            <a:endParaRPr lang="en-AU" sz="1800" b="0" dirty="0"/>
          </a:p>
          <a:p>
            <a:pPr marL="342900" indent="-342900">
              <a:buFont typeface="Arial" panose="020B0604020202020204" pitchFamily="34" charset="0"/>
              <a:buChar char="•"/>
            </a:pPr>
            <a:r>
              <a:rPr lang="en-AU" sz="1800" b="0" dirty="0"/>
              <a:t>request your own Medicare card</a:t>
            </a:r>
          </a:p>
          <a:p>
            <a:endParaRPr lang="en-AU" sz="1800" b="0" dirty="0"/>
          </a:p>
          <a:p>
            <a:pPr marL="342900" indent="-342900">
              <a:buFont typeface="Arial" panose="020B0604020202020204" pitchFamily="34" charset="0"/>
              <a:buChar char="•"/>
            </a:pPr>
            <a:r>
              <a:rPr lang="en-AU" sz="1800" b="0" dirty="0"/>
              <a:t>get proof of your vaccinations.</a:t>
            </a:r>
          </a:p>
          <a:p>
            <a:endParaRPr lang="en-AU" dirty="0"/>
          </a:p>
        </p:txBody>
      </p:sp>
    </p:spTree>
    <p:extLst>
      <p:ext uri="{BB962C8B-B14F-4D97-AF65-F5344CB8AC3E}">
        <p14:creationId xmlns:p14="http://schemas.microsoft.com/office/powerpoint/2010/main" val="332379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p:txBody>
          <a:bodyPr/>
          <a:lstStyle/>
          <a:p>
            <a:r>
              <a:rPr lang="en-AU" dirty="0"/>
              <a:t>SERVICES AUSTRALIA | an overview of student payments</a:t>
            </a:r>
          </a:p>
        </p:txBody>
      </p:sp>
      <p:sp>
        <p:nvSpPr>
          <p:cNvPr id="10" name="Slide Number Placeholder 5"/>
          <p:cNvSpPr>
            <a:spLocks noGrp="1"/>
          </p:cNvSpPr>
          <p:nvPr>
            <p:ph type="sldNum" sz="quarter" idx="4"/>
          </p:nvPr>
        </p:nvSpPr>
        <p:spPr/>
        <p:txBody>
          <a:bodyPr/>
          <a:lstStyle/>
          <a:p>
            <a:fld id="{6DEFDB9B-E438-44F2-810E-9CE9BEDA0C28}" type="slidenum">
              <a:rPr lang="en-AU" smtClean="0"/>
              <a:pPr/>
              <a:t>13</a:t>
            </a:fld>
            <a:endParaRPr lang="en-AU" dirty="0"/>
          </a:p>
        </p:txBody>
      </p:sp>
      <p:sp>
        <p:nvSpPr>
          <p:cNvPr id="4" name="Title 3">
            <a:extLst>
              <a:ext uri="{FF2B5EF4-FFF2-40B4-BE49-F238E27FC236}">
                <a16:creationId xmlns:a16="http://schemas.microsoft.com/office/drawing/2014/main" id="{7DEE863E-45F8-9ED0-9125-4F442473374B}"/>
              </a:ext>
            </a:extLst>
          </p:cNvPr>
          <p:cNvSpPr>
            <a:spLocks noGrp="1"/>
          </p:cNvSpPr>
          <p:nvPr>
            <p:ph type="title"/>
          </p:nvPr>
        </p:nvSpPr>
        <p:spPr/>
        <p:txBody>
          <a:bodyPr>
            <a:normAutofit/>
          </a:bodyPr>
          <a:lstStyle/>
          <a:p>
            <a:r>
              <a:rPr lang="en-AU" dirty="0"/>
              <a:t>More information</a:t>
            </a:r>
          </a:p>
        </p:txBody>
      </p:sp>
      <p:sp>
        <p:nvSpPr>
          <p:cNvPr id="2" name="Content Placeholder 2">
            <a:extLst>
              <a:ext uri="{FF2B5EF4-FFF2-40B4-BE49-F238E27FC236}">
                <a16:creationId xmlns:a16="http://schemas.microsoft.com/office/drawing/2014/main" id="{7DB7D69E-01C2-759E-F36C-23B4F9CEC43C}"/>
              </a:ext>
            </a:extLst>
          </p:cNvPr>
          <p:cNvSpPr txBox="1">
            <a:spLocks/>
          </p:cNvSpPr>
          <p:nvPr/>
        </p:nvSpPr>
        <p:spPr>
          <a:xfrm>
            <a:off x="693671" y="1376312"/>
            <a:ext cx="5867385" cy="2677213"/>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hlinkClick r:id="rId3"/>
              </a:rPr>
              <a:t>servicesaustralia.gov.au/leavingschool</a:t>
            </a:r>
            <a:r>
              <a:rPr lang="en-AU" sz="1800" dirty="0"/>
              <a:t> </a:t>
            </a:r>
            <a:r>
              <a:rPr lang="en-AU" sz="1800" b="0" dirty="0"/>
              <a:t>provides help with:</a:t>
            </a:r>
          </a:p>
          <a:p>
            <a:endParaRPr lang="en-AU" sz="800" dirty="0"/>
          </a:p>
          <a:p>
            <a:pPr marL="285750" indent="-285750">
              <a:buFont typeface="Arial" panose="020B0604020202020204" pitchFamily="34" charset="0"/>
              <a:buChar char="•"/>
            </a:pPr>
            <a:r>
              <a:rPr lang="en-AU" sz="1800" b="0" dirty="0">
                <a:latin typeface="+mn-lt"/>
              </a:rPr>
              <a:t>deciding what to do after school</a:t>
            </a:r>
          </a:p>
          <a:p>
            <a:pPr marL="285750" indent="-285750">
              <a:buFont typeface="Arial" panose="020B0604020202020204" pitchFamily="34" charset="0"/>
              <a:buChar char="•"/>
            </a:pPr>
            <a:r>
              <a:rPr lang="en-AU" sz="1800" b="0" dirty="0">
                <a:latin typeface="+mn-lt"/>
              </a:rPr>
              <a:t>preparing for your next steps</a:t>
            </a:r>
          </a:p>
          <a:p>
            <a:pPr marL="285750" indent="-285750">
              <a:buFont typeface="Arial" panose="020B0604020202020204" pitchFamily="34" charset="0"/>
              <a:buChar char="•"/>
            </a:pPr>
            <a:r>
              <a:rPr lang="en-AU" sz="1800" b="0" dirty="0">
                <a:latin typeface="+mn-lt"/>
              </a:rPr>
              <a:t>continuing study</a:t>
            </a:r>
          </a:p>
          <a:p>
            <a:pPr marL="285750" indent="-285750">
              <a:buFont typeface="Arial" panose="020B0604020202020204" pitchFamily="34" charset="0"/>
              <a:buChar char="•"/>
            </a:pPr>
            <a:r>
              <a:rPr lang="en-AU" sz="1800" b="0" dirty="0">
                <a:latin typeface="+mn-lt"/>
              </a:rPr>
              <a:t>starting an apprenticeship or traineeship</a:t>
            </a:r>
          </a:p>
          <a:p>
            <a:pPr marL="285750" indent="-285750">
              <a:buFont typeface="Arial" panose="020B0604020202020204" pitchFamily="34" charset="0"/>
              <a:buChar char="•"/>
            </a:pPr>
            <a:r>
              <a:rPr lang="en-AU" sz="1800" b="0" dirty="0">
                <a:latin typeface="+mn-lt"/>
              </a:rPr>
              <a:t>getting a job</a:t>
            </a:r>
          </a:p>
          <a:p>
            <a:pPr marL="285750" indent="-285750">
              <a:buFont typeface="Arial" panose="020B0604020202020204" pitchFamily="34" charset="0"/>
              <a:buChar char="•"/>
            </a:pPr>
            <a:r>
              <a:rPr lang="en-AU" sz="1800" b="0" dirty="0">
                <a:latin typeface="+mn-lt"/>
              </a:rPr>
              <a:t>transitioning from state care</a:t>
            </a:r>
          </a:p>
        </p:txBody>
      </p:sp>
      <p:sp>
        <p:nvSpPr>
          <p:cNvPr id="5" name="Content Placeholder 2">
            <a:extLst>
              <a:ext uri="{FF2B5EF4-FFF2-40B4-BE49-F238E27FC236}">
                <a16:creationId xmlns:a16="http://schemas.microsoft.com/office/drawing/2014/main" id="{E36679BA-27CB-1AC5-61A9-45FEE679A8C5}"/>
              </a:ext>
            </a:extLst>
          </p:cNvPr>
          <p:cNvSpPr txBox="1">
            <a:spLocks/>
          </p:cNvSpPr>
          <p:nvPr/>
        </p:nvSpPr>
        <p:spPr>
          <a:xfrm>
            <a:off x="693671" y="4328472"/>
            <a:ext cx="9138486" cy="267721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0" dirty="0"/>
              <a:t>You can also </a:t>
            </a:r>
            <a:r>
              <a:rPr lang="en-AU" sz="1800" dirty="0"/>
              <a:t>ask Services Australia questions</a:t>
            </a:r>
            <a:r>
              <a:rPr lang="en-AU" sz="1800" b="0" dirty="0"/>
              <a:t> about student payments </a:t>
            </a:r>
            <a:r>
              <a:rPr lang="en-AU" sz="1800" dirty="0"/>
              <a:t>on social media </a:t>
            </a:r>
          </a:p>
          <a:p>
            <a:endParaRPr lang="en-AU" sz="800" dirty="0"/>
          </a:p>
        </p:txBody>
      </p:sp>
      <p:pic>
        <p:nvPicPr>
          <p:cNvPr id="6" name="Picture 5">
            <a:extLst>
              <a:ext uri="{FF2B5EF4-FFF2-40B4-BE49-F238E27FC236}">
                <a16:creationId xmlns:a16="http://schemas.microsoft.com/office/drawing/2014/main" id="{CAE9925E-9CB5-FD2F-317B-D86FD83CFB34}"/>
              </a:ext>
            </a:extLst>
          </p:cNvPr>
          <p:cNvPicPr>
            <a:picLocks noChangeAspect="1"/>
          </p:cNvPicPr>
          <p:nvPr/>
        </p:nvPicPr>
        <p:blipFill>
          <a:blip r:embed="rId4"/>
          <a:stretch>
            <a:fillRect/>
          </a:stretch>
        </p:blipFill>
        <p:spPr>
          <a:xfrm>
            <a:off x="4273864" y="4892201"/>
            <a:ext cx="816523" cy="797659"/>
          </a:xfrm>
          <a:prstGeom prst="rect">
            <a:avLst/>
          </a:prstGeom>
        </p:spPr>
      </p:pic>
      <p:pic>
        <p:nvPicPr>
          <p:cNvPr id="11" name="Picture 10">
            <a:extLst>
              <a:ext uri="{FF2B5EF4-FFF2-40B4-BE49-F238E27FC236}">
                <a16:creationId xmlns:a16="http://schemas.microsoft.com/office/drawing/2014/main" id="{E66529BA-0BD6-08A9-AA4B-2CF41D7934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8154" y="4914984"/>
            <a:ext cx="752094" cy="752094"/>
          </a:xfrm>
          <a:prstGeom prst="rect">
            <a:avLst/>
          </a:prstGeom>
        </p:spPr>
      </p:pic>
      <p:pic>
        <p:nvPicPr>
          <p:cNvPr id="8" name="Picture 7">
            <a:extLst>
              <a:ext uri="{FF2B5EF4-FFF2-40B4-BE49-F238E27FC236}">
                <a16:creationId xmlns:a16="http://schemas.microsoft.com/office/drawing/2014/main" id="{EC8981C3-7DAE-42F2-7947-54FDFA423126}"/>
              </a:ext>
            </a:extLst>
          </p:cNvPr>
          <p:cNvPicPr>
            <a:picLocks noChangeAspect="1"/>
          </p:cNvPicPr>
          <p:nvPr/>
        </p:nvPicPr>
        <p:blipFill>
          <a:blip r:embed="rId6"/>
          <a:stretch>
            <a:fillRect/>
          </a:stretch>
        </p:blipFill>
        <p:spPr>
          <a:xfrm>
            <a:off x="6781605" y="1376312"/>
            <a:ext cx="3691858" cy="1781263"/>
          </a:xfrm>
          <a:prstGeom prst="rect">
            <a:avLst/>
          </a:prstGeom>
        </p:spPr>
      </p:pic>
    </p:spTree>
    <p:extLst>
      <p:ext uri="{BB962C8B-B14F-4D97-AF65-F5344CB8AC3E}">
        <p14:creationId xmlns:p14="http://schemas.microsoft.com/office/powerpoint/2010/main" val="99144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214A-84B1-7C3A-5E3D-A1B1A8853793}"/>
              </a:ext>
            </a:extLst>
          </p:cNvPr>
          <p:cNvSpPr>
            <a:spLocks noGrp="1"/>
          </p:cNvSpPr>
          <p:nvPr>
            <p:ph type="title"/>
          </p:nvPr>
        </p:nvSpPr>
        <p:spPr/>
        <p:txBody>
          <a:bodyPr>
            <a:normAutofit/>
          </a:bodyPr>
          <a:lstStyle/>
          <a:p>
            <a:r>
              <a:rPr lang="en-AU" dirty="0"/>
              <a:t>servicesaustralia.gov.au/studentpayments</a:t>
            </a:r>
          </a:p>
        </p:txBody>
      </p:sp>
    </p:spTree>
    <p:extLst>
      <p:ext uri="{BB962C8B-B14F-4D97-AF65-F5344CB8AC3E}">
        <p14:creationId xmlns:p14="http://schemas.microsoft.com/office/powerpoint/2010/main" val="361041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AE9D-5409-81EC-F22B-C9D553E0A8D4}"/>
              </a:ext>
            </a:extLst>
          </p:cNvPr>
          <p:cNvSpPr>
            <a:spLocks noGrp="1"/>
          </p:cNvSpPr>
          <p:nvPr>
            <p:ph type="title"/>
          </p:nvPr>
        </p:nvSpPr>
        <p:spPr/>
        <p:txBody>
          <a:bodyPr/>
          <a:lstStyle/>
          <a:p>
            <a:r>
              <a:rPr lang="en-AU" dirty="0"/>
              <a:t>Youth Allowance</a:t>
            </a:r>
          </a:p>
        </p:txBody>
      </p:sp>
      <p:sp>
        <p:nvSpPr>
          <p:cNvPr id="5" name="Footer Placeholder 4"/>
          <p:cNvSpPr>
            <a:spLocks noGrp="1"/>
          </p:cNvSpPr>
          <p:nvPr>
            <p:ph type="ftr" sz="quarter" idx="3"/>
          </p:nvPr>
        </p:nvSpPr>
        <p:spPr/>
        <p:txBody>
          <a:bodyPr/>
          <a:lstStyle/>
          <a:p>
            <a:r>
              <a:rPr lang="en-AU" dirty="0"/>
              <a:t>SERVICES AUSTRALIA | an overview of student payments</a:t>
            </a:r>
          </a:p>
        </p:txBody>
      </p:sp>
      <p:sp>
        <p:nvSpPr>
          <p:cNvPr id="6" name="Slide Number Placeholder 5"/>
          <p:cNvSpPr>
            <a:spLocks noGrp="1"/>
          </p:cNvSpPr>
          <p:nvPr>
            <p:ph type="sldNum" sz="quarter" idx="4"/>
          </p:nvPr>
        </p:nvSpPr>
        <p:spPr/>
        <p:txBody>
          <a:bodyPr/>
          <a:lstStyle/>
          <a:p>
            <a:fld id="{6DEFDB9B-E438-44F2-810E-9CE9BEDA0C28}" type="slidenum">
              <a:rPr lang="en-AU" smtClean="0"/>
              <a:pPr/>
              <a:t>2</a:t>
            </a:fld>
            <a:endParaRPr lang="en-AU" dirty="0"/>
          </a:p>
        </p:txBody>
      </p:sp>
      <p:pic>
        <p:nvPicPr>
          <p:cNvPr id="8" name="Content Placeholder 7">
            <a:extLst>
              <a:ext uri="{FF2B5EF4-FFF2-40B4-BE49-F238E27FC236}">
                <a16:creationId xmlns:a16="http://schemas.microsoft.com/office/drawing/2014/main" id="{17D187D9-29A1-5092-6B7D-8947A72DB9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6636" y="2234606"/>
            <a:ext cx="509017" cy="509017"/>
          </a:xfrm>
          <a:prstGeom prst="rect">
            <a:avLst/>
          </a:prstGeom>
        </p:spPr>
      </p:pic>
      <p:pic>
        <p:nvPicPr>
          <p:cNvPr id="10" name="Picture 9">
            <a:extLst>
              <a:ext uri="{FF2B5EF4-FFF2-40B4-BE49-F238E27FC236}">
                <a16:creationId xmlns:a16="http://schemas.microsoft.com/office/drawing/2014/main" id="{D0FD6E34-D74E-E811-5E79-0FF9FA44C5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830" y="1388198"/>
            <a:ext cx="435042" cy="365125"/>
          </a:xfrm>
          <a:prstGeom prst="rect">
            <a:avLst/>
          </a:prstGeom>
        </p:spPr>
      </p:pic>
      <p:pic>
        <p:nvPicPr>
          <p:cNvPr id="11" name="Picture 10">
            <a:extLst>
              <a:ext uri="{FF2B5EF4-FFF2-40B4-BE49-F238E27FC236}">
                <a16:creationId xmlns:a16="http://schemas.microsoft.com/office/drawing/2014/main" id="{A20723F6-91C4-FE1D-A34F-A05661C276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36" y="3267807"/>
            <a:ext cx="426710" cy="424170"/>
          </a:xfrm>
          <a:prstGeom prst="rect">
            <a:avLst/>
          </a:prstGeom>
        </p:spPr>
      </p:pic>
      <p:pic>
        <p:nvPicPr>
          <p:cNvPr id="12" name="Picture 11">
            <a:extLst>
              <a:ext uri="{FF2B5EF4-FFF2-40B4-BE49-F238E27FC236}">
                <a16:creationId xmlns:a16="http://schemas.microsoft.com/office/drawing/2014/main" id="{82A10F29-1847-2A48-1D37-C82D4FC219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636" y="4397941"/>
            <a:ext cx="350233" cy="365461"/>
          </a:xfrm>
          <a:prstGeom prst="rect">
            <a:avLst/>
          </a:prstGeom>
        </p:spPr>
      </p:pic>
      <p:sp>
        <p:nvSpPr>
          <p:cNvPr id="14" name="TextBox 13">
            <a:extLst>
              <a:ext uri="{FF2B5EF4-FFF2-40B4-BE49-F238E27FC236}">
                <a16:creationId xmlns:a16="http://schemas.microsoft.com/office/drawing/2014/main" id="{0188AEF7-355E-F68E-D81D-04506AE3685B}"/>
              </a:ext>
            </a:extLst>
          </p:cNvPr>
          <p:cNvSpPr txBox="1"/>
          <p:nvPr/>
        </p:nvSpPr>
        <p:spPr>
          <a:xfrm>
            <a:off x="1461557" y="2420559"/>
            <a:ext cx="8343900" cy="276999"/>
          </a:xfrm>
          <a:prstGeom prst="rect">
            <a:avLst/>
          </a:prstGeom>
        </p:spPr>
        <p:txBody>
          <a:bodyPr vert="horz" wrap="square" lIns="0" tIns="0" rIns="0" bIns="0" rtlCol="0" anchor="ctr">
            <a:spAutoFit/>
          </a:bodyPr>
          <a:lstStyle/>
          <a:p>
            <a:r>
              <a:rPr lang="en-AU" dirty="0"/>
              <a:t>Helps with the </a:t>
            </a:r>
            <a:r>
              <a:rPr lang="en-AU" b="1" dirty="0"/>
              <a:t>cost of living and studying</a:t>
            </a:r>
          </a:p>
        </p:txBody>
      </p:sp>
      <p:sp>
        <p:nvSpPr>
          <p:cNvPr id="15" name="TextBox 14">
            <a:extLst>
              <a:ext uri="{FF2B5EF4-FFF2-40B4-BE49-F238E27FC236}">
                <a16:creationId xmlns:a16="http://schemas.microsoft.com/office/drawing/2014/main" id="{D911ED60-73FD-D9E8-3955-8383035F4D60}"/>
              </a:ext>
            </a:extLst>
          </p:cNvPr>
          <p:cNvSpPr txBox="1"/>
          <p:nvPr/>
        </p:nvSpPr>
        <p:spPr>
          <a:xfrm>
            <a:off x="1461557" y="1559857"/>
            <a:ext cx="8343900" cy="276999"/>
          </a:xfrm>
          <a:prstGeom prst="rect">
            <a:avLst/>
          </a:prstGeom>
        </p:spPr>
        <p:txBody>
          <a:bodyPr vert="horz" wrap="square" lIns="0" tIns="0" rIns="0" bIns="0" rtlCol="0" anchor="ctr">
            <a:spAutoFit/>
          </a:bodyPr>
          <a:lstStyle/>
          <a:p>
            <a:r>
              <a:rPr lang="en-AU" dirty="0"/>
              <a:t>Financial help for </a:t>
            </a:r>
            <a:r>
              <a:rPr lang="en-AU" b="1" dirty="0"/>
              <a:t>students, trainees </a:t>
            </a:r>
            <a:r>
              <a:rPr lang="en-AU" dirty="0"/>
              <a:t>and </a:t>
            </a:r>
            <a:r>
              <a:rPr lang="en-AU" b="1" dirty="0"/>
              <a:t>Australian Apprentices under 25</a:t>
            </a:r>
          </a:p>
        </p:txBody>
      </p:sp>
      <p:sp>
        <p:nvSpPr>
          <p:cNvPr id="17" name="Rectangle 16">
            <a:extLst>
              <a:ext uri="{FF2B5EF4-FFF2-40B4-BE49-F238E27FC236}">
                <a16:creationId xmlns:a16="http://schemas.microsoft.com/office/drawing/2014/main" id="{926AF572-6DEA-AF4D-3F17-97059F73C3DF}"/>
              </a:ext>
            </a:extLst>
          </p:cNvPr>
          <p:cNvSpPr/>
          <p:nvPr/>
        </p:nvSpPr>
        <p:spPr>
          <a:xfrm>
            <a:off x="1376716" y="3360632"/>
            <a:ext cx="6416975" cy="646331"/>
          </a:xfrm>
          <a:prstGeom prst="rect">
            <a:avLst/>
          </a:prstGeom>
        </p:spPr>
        <p:txBody>
          <a:bodyPr wrap="square">
            <a:spAutoFit/>
          </a:bodyPr>
          <a:lstStyle/>
          <a:p>
            <a:r>
              <a:rPr lang="en-AU" dirty="0"/>
              <a:t>May help with </a:t>
            </a:r>
            <a:r>
              <a:rPr lang="en-AU" b="1" dirty="0"/>
              <a:t>travel between </a:t>
            </a:r>
            <a:r>
              <a:rPr lang="en-AU" dirty="0"/>
              <a:t>your permanent </a:t>
            </a:r>
            <a:r>
              <a:rPr lang="en-AU" b="1" dirty="0"/>
              <a:t>home</a:t>
            </a:r>
            <a:r>
              <a:rPr lang="en-AU" dirty="0"/>
              <a:t> and </a:t>
            </a:r>
            <a:r>
              <a:rPr lang="en-AU" b="1" dirty="0"/>
              <a:t>study location</a:t>
            </a:r>
          </a:p>
        </p:txBody>
      </p:sp>
      <p:sp>
        <p:nvSpPr>
          <p:cNvPr id="18" name="Rectangle 17">
            <a:extLst>
              <a:ext uri="{FF2B5EF4-FFF2-40B4-BE49-F238E27FC236}">
                <a16:creationId xmlns:a16="http://schemas.microsoft.com/office/drawing/2014/main" id="{49D75A07-D3CA-3261-CDE3-F14755E862CB}"/>
              </a:ext>
            </a:extLst>
          </p:cNvPr>
          <p:cNvSpPr/>
          <p:nvPr/>
        </p:nvSpPr>
        <p:spPr>
          <a:xfrm>
            <a:off x="1374377" y="4411618"/>
            <a:ext cx="8518260" cy="369332"/>
          </a:xfrm>
          <a:prstGeom prst="rect">
            <a:avLst/>
          </a:prstGeom>
        </p:spPr>
        <p:txBody>
          <a:bodyPr wrap="square">
            <a:spAutoFit/>
          </a:bodyPr>
          <a:lstStyle/>
          <a:p>
            <a:r>
              <a:rPr lang="en-AU" dirty="0"/>
              <a:t>The maximum rate is </a:t>
            </a:r>
            <a:r>
              <a:rPr lang="en-AU" b="1" dirty="0"/>
              <a:t>about $639 per</a:t>
            </a:r>
            <a:r>
              <a:rPr lang="en-AU" dirty="0"/>
              <a:t> </a:t>
            </a:r>
            <a:r>
              <a:rPr lang="en-AU" b="1" dirty="0"/>
              <a:t>fortnight</a:t>
            </a:r>
            <a:r>
              <a:rPr lang="en-AU" dirty="0"/>
              <a:t> for those </a:t>
            </a:r>
            <a:r>
              <a:rPr lang="en-AU" b="1" dirty="0"/>
              <a:t>living out of home</a:t>
            </a:r>
          </a:p>
        </p:txBody>
      </p:sp>
    </p:spTree>
    <p:extLst>
      <p:ext uri="{BB962C8B-B14F-4D97-AF65-F5344CB8AC3E}">
        <p14:creationId xmlns:p14="http://schemas.microsoft.com/office/powerpoint/2010/main" val="191270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89EB-E4F0-C84E-F0AA-5729E494B126}"/>
              </a:ext>
            </a:extLst>
          </p:cNvPr>
          <p:cNvSpPr>
            <a:spLocks noGrp="1"/>
          </p:cNvSpPr>
          <p:nvPr>
            <p:ph type="title"/>
          </p:nvPr>
        </p:nvSpPr>
        <p:spPr/>
        <p:txBody>
          <a:bodyPr/>
          <a:lstStyle/>
          <a:p>
            <a:r>
              <a:rPr lang="en-AU" dirty="0"/>
              <a:t>ABSTUDY</a:t>
            </a:r>
          </a:p>
        </p:txBody>
      </p:sp>
      <p:sp>
        <p:nvSpPr>
          <p:cNvPr id="15" name="Footer Placeholder 4"/>
          <p:cNvSpPr>
            <a:spLocks noGrp="1"/>
          </p:cNvSpPr>
          <p:nvPr>
            <p:ph type="ftr" sz="quarter" idx="3"/>
          </p:nvPr>
        </p:nvSpPr>
        <p:spPr/>
        <p:txBody>
          <a:bodyPr/>
          <a:lstStyle/>
          <a:p>
            <a:r>
              <a:rPr lang="en-AU" dirty="0"/>
              <a:t>SERVICES AUSTRALIA | an overview of student payments</a:t>
            </a:r>
          </a:p>
        </p:txBody>
      </p:sp>
      <p:sp>
        <p:nvSpPr>
          <p:cNvPr id="16" name="Slide Number Placeholder 5"/>
          <p:cNvSpPr>
            <a:spLocks noGrp="1"/>
          </p:cNvSpPr>
          <p:nvPr>
            <p:ph type="sldNum" sz="quarter" idx="4"/>
          </p:nvPr>
        </p:nvSpPr>
        <p:spPr/>
        <p:txBody>
          <a:bodyPr/>
          <a:lstStyle/>
          <a:p>
            <a:fld id="{6DEFDB9B-E438-44F2-810E-9CE9BEDA0C28}" type="slidenum">
              <a:rPr lang="en-AU" smtClean="0"/>
              <a:pPr/>
              <a:t>3</a:t>
            </a:fld>
            <a:endParaRPr lang="en-AU" dirty="0"/>
          </a:p>
        </p:txBody>
      </p:sp>
      <p:pic>
        <p:nvPicPr>
          <p:cNvPr id="10" name="Picture 9">
            <a:extLst>
              <a:ext uri="{FF2B5EF4-FFF2-40B4-BE49-F238E27FC236}">
                <a16:creationId xmlns:a16="http://schemas.microsoft.com/office/drawing/2014/main" id="{57A78534-E51B-DFB7-60B9-92CB91C99786}"/>
              </a:ext>
            </a:extLst>
          </p:cNvPr>
          <p:cNvPicPr>
            <a:picLocks noChangeAspect="1"/>
          </p:cNvPicPr>
          <p:nvPr/>
        </p:nvPicPr>
        <p:blipFill>
          <a:blip r:embed="rId3"/>
          <a:stretch>
            <a:fillRect/>
          </a:stretch>
        </p:blipFill>
        <p:spPr>
          <a:xfrm>
            <a:off x="608830" y="1999143"/>
            <a:ext cx="2560542" cy="426757"/>
          </a:xfrm>
          <a:prstGeom prst="rect">
            <a:avLst/>
          </a:prstGeom>
        </p:spPr>
      </p:pic>
      <p:pic>
        <p:nvPicPr>
          <p:cNvPr id="12" name="Picture 11">
            <a:extLst>
              <a:ext uri="{FF2B5EF4-FFF2-40B4-BE49-F238E27FC236}">
                <a16:creationId xmlns:a16="http://schemas.microsoft.com/office/drawing/2014/main" id="{EAC9FF2C-DD9F-5AAE-9505-1FE248A41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30" y="1924310"/>
            <a:ext cx="803719" cy="819479"/>
          </a:xfrm>
          <a:prstGeom prst="rect">
            <a:avLst/>
          </a:prstGeom>
        </p:spPr>
      </p:pic>
      <p:pic>
        <p:nvPicPr>
          <p:cNvPr id="13" name="Picture 12">
            <a:extLst>
              <a:ext uri="{FF2B5EF4-FFF2-40B4-BE49-F238E27FC236}">
                <a16:creationId xmlns:a16="http://schemas.microsoft.com/office/drawing/2014/main" id="{C41BC2A8-F6CE-92FA-B98A-1DC1F1045B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830" y="3748390"/>
            <a:ext cx="791685" cy="791685"/>
          </a:xfrm>
          <a:prstGeom prst="rect">
            <a:avLst/>
          </a:prstGeom>
        </p:spPr>
      </p:pic>
      <p:pic>
        <p:nvPicPr>
          <p:cNvPr id="14" name="Picture 13">
            <a:extLst>
              <a:ext uri="{FF2B5EF4-FFF2-40B4-BE49-F238E27FC236}">
                <a16:creationId xmlns:a16="http://schemas.microsoft.com/office/drawing/2014/main" id="{20CA23E9-3499-D6B0-6C39-BBFAD41EF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9430" y="2076864"/>
            <a:ext cx="524455" cy="652655"/>
          </a:xfrm>
          <a:prstGeom prst="rect">
            <a:avLst/>
          </a:prstGeom>
        </p:spPr>
      </p:pic>
      <p:pic>
        <p:nvPicPr>
          <p:cNvPr id="17" name="Picture 16">
            <a:extLst>
              <a:ext uri="{FF2B5EF4-FFF2-40B4-BE49-F238E27FC236}">
                <a16:creationId xmlns:a16="http://schemas.microsoft.com/office/drawing/2014/main" id="{72D2FF4D-397E-56AA-2E55-DA47052ECD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569" y="3816838"/>
            <a:ext cx="597316" cy="623287"/>
          </a:xfrm>
          <a:prstGeom prst="rect">
            <a:avLst/>
          </a:prstGeom>
        </p:spPr>
      </p:pic>
      <p:sp>
        <p:nvSpPr>
          <p:cNvPr id="18" name="TextBox 17">
            <a:extLst>
              <a:ext uri="{FF2B5EF4-FFF2-40B4-BE49-F238E27FC236}">
                <a16:creationId xmlns:a16="http://schemas.microsoft.com/office/drawing/2014/main" id="{41ADF796-DC0F-268C-68CB-6D726A23C5ED}"/>
              </a:ext>
            </a:extLst>
          </p:cNvPr>
          <p:cNvSpPr txBox="1"/>
          <p:nvPr/>
        </p:nvSpPr>
        <p:spPr>
          <a:xfrm>
            <a:off x="7016513" y="2308979"/>
            <a:ext cx="3561680" cy="276999"/>
          </a:xfrm>
          <a:prstGeom prst="rect">
            <a:avLst/>
          </a:prstGeom>
        </p:spPr>
        <p:txBody>
          <a:bodyPr vert="horz" wrap="square" lIns="0" tIns="0" rIns="0" bIns="0" rtlCol="0" anchor="ctr">
            <a:spAutoFit/>
          </a:bodyPr>
          <a:lstStyle/>
          <a:p>
            <a:r>
              <a:rPr lang="en-AU" dirty="0"/>
              <a:t>Helps with </a:t>
            </a:r>
            <a:r>
              <a:rPr lang="en-AU" b="1" dirty="0"/>
              <a:t>cost of study materials</a:t>
            </a:r>
          </a:p>
        </p:txBody>
      </p:sp>
      <p:sp>
        <p:nvSpPr>
          <p:cNvPr id="19" name="TextBox 18">
            <a:extLst>
              <a:ext uri="{FF2B5EF4-FFF2-40B4-BE49-F238E27FC236}">
                <a16:creationId xmlns:a16="http://schemas.microsoft.com/office/drawing/2014/main" id="{42A1E8C2-CB7A-2C31-F731-0C2BEA60DF1D}"/>
              </a:ext>
            </a:extLst>
          </p:cNvPr>
          <p:cNvSpPr txBox="1"/>
          <p:nvPr/>
        </p:nvSpPr>
        <p:spPr>
          <a:xfrm>
            <a:off x="7016513" y="4005732"/>
            <a:ext cx="4482193" cy="276999"/>
          </a:xfrm>
          <a:prstGeom prst="rect">
            <a:avLst/>
          </a:prstGeom>
        </p:spPr>
        <p:txBody>
          <a:bodyPr vert="horz" wrap="square" lIns="0" tIns="0" rIns="0" bIns="0" rtlCol="0" anchor="ctr">
            <a:spAutoFit/>
          </a:bodyPr>
          <a:lstStyle/>
          <a:p>
            <a:r>
              <a:rPr lang="en-AU" dirty="0"/>
              <a:t>Helps with </a:t>
            </a:r>
            <a:r>
              <a:rPr lang="en-AU" b="1" dirty="0"/>
              <a:t>cost of living and studying</a:t>
            </a:r>
          </a:p>
        </p:txBody>
      </p:sp>
      <p:sp>
        <p:nvSpPr>
          <p:cNvPr id="3" name="TextBox 2">
            <a:extLst>
              <a:ext uri="{FF2B5EF4-FFF2-40B4-BE49-F238E27FC236}">
                <a16:creationId xmlns:a16="http://schemas.microsoft.com/office/drawing/2014/main" id="{FA9555FC-7354-BF42-0466-F4C47BB471EF}"/>
              </a:ext>
            </a:extLst>
          </p:cNvPr>
          <p:cNvSpPr txBox="1"/>
          <p:nvPr/>
        </p:nvSpPr>
        <p:spPr>
          <a:xfrm>
            <a:off x="1653090" y="2010401"/>
            <a:ext cx="3561680" cy="830997"/>
          </a:xfrm>
          <a:prstGeom prst="rect">
            <a:avLst/>
          </a:prstGeom>
        </p:spPr>
        <p:txBody>
          <a:bodyPr vert="horz" wrap="square" lIns="0" tIns="0" rIns="0" bIns="0" rtlCol="0" anchor="ctr">
            <a:spAutoFit/>
          </a:bodyPr>
          <a:lstStyle/>
          <a:p>
            <a:r>
              <a:rPr lang="en-AU" dirty="0"/>
              <a:t>Payments and support for </a:t>
            </a:r>
            <a:r>
              <a:rPr lang="en-AU" b="1" dirty="0"/>
              <a:t>Aboriginal and Torres Strait Islander students and apprentices</a:t>
            </a:r>
          </a:p>
        </p:txBody>
      </p:sp>
      <p:sp>
        <p:nvSpPr>
          <p:cNvPr id="4" name="TextBox 3">
            <a:extLst>
              <a:ext uri="{FF2B5EF4-FFF2-40B4-BE49-F238E27FC236}">
                <a16:creationId xmlns:a16="http://schemas.microsoft.com/office/drawing/2014/main" id="{792E9606-FF08-AD23-9856-FC5FFF9249C9}"/>
              </a:ext>
            </a:extLst>
          </p:cNvPr>
          <p:cNvSpPr txBox="1"/>
          <p:nvPr/>
        </p:nvSpPr>
        <p:spPr>
          <a:xfrm>
            <a:off x="1653090" y="3976050"/>
            <a:ext cx="3960851" cy="553998"/>
          </a:xfrm>
          <a:prstGeom prst="rect">
            <a:avLst/>
          </a:prstGeom>
        </p:spPr>
        <p:txBody>
          <a:bodyPr vert="horz" wrap="square" lIns="0" tIns="0" rIns="0" bIns="0" rtlCol="0" anchor="ctr">
            <a:spAutoFit/>
          </a:bodyPr>
          <a:lstStyle/>
          <a:p>
            <a:r>
              <a:rPr lang="en-AU" dirty="0"/>
              <a:t>Helps with </a:t>
            </a:r>
            <a:r>
              <a:rPr lang="en-AU" b="1" dirty="0"/>
              <a:t>travel </a:t>
            </a:r>
            <a:r>
              <a:rPr lang="en-AU" dirty="0"/>
              <a:t>for students who need to live away from home</a:t>
            </a:r>
            <a:endParaRPr lang="en-AU" b="1" dirty="0"/>
          </a:p>
        </p:txBody>
      </p:sp>
    </p:spTree>
    <p:extLst>
      <p:ext uri="{BB962C8B-B14F-4D97-AF65-F5344CB8AC3E}">
        <p14:creationId xmlns:p14="http://schemas.microsoft.com/office/powerpoint/2010/main" val="376313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93E0-87D0-09A4-3CBE-279532AF28A1}"/>
              </a:ext>
            </a:extLst>
          </p:cNvPr>
          <p:cNvSpPr>
            <a:spLocks noGrp="1"/>
          </p:cNvSpPr>
          <p:nvPr>
            <p:ph type="title"/>
          </p:nvPr>
        </p:nvSpPr>
        <p:spPr/>
        <p:txBody>
          <a:bodyPr/>
          <a:lstStyle/>
          <a:p>
            <a:r>
              <a:rPr lang="en-AU" dirty="0"/>
              <a:t>ABSTUDY videos</a:t>
            </a:r>
          </a:p>
        </p:txBody>
      </p:sp>
      <p:sp>
        <p:nvSpPr>
          <p:cNvPr id="5" name="Content Placeholder 4">
            <a:extLst>
              <a:ext uri="{FF2B5EF4-FFF2-40B4-BE49-F238E27FC236}">
                <a16:creationId xmlns:a16="http://schemas.microsoft.com/office/drawing/2014/main" id="{FA1DA534-A266-0CAA-0269-A48F661B7D77}"/>
              </a:ext>
            </a:extLst>
          </p:cNvPr>
          <p:cNvSpPr>
            <a:spLocks noGrp="1"/>
          </p:cNvSpPr>
          <p:nvPr>
            <p:ph idx="1"/>
          </p:nvPr>
        </p:nvSpPr>
        <p:spPr>
          <a:xfrm>
            <a:off x="608830" y="1715436"/>
            <a:ext cx="5576326" cy="3938210"/>
          </a:xfrm>
        </p:spPr>
        <p:txBody>
          <a:bodyPr/>
          <a:lstStyle/>
          <a:p>
            <a:r>
              <a:rPr lang="en-AU" dirty="0"/>
              <a:t>English						</a:t>
            </a:r>
          </a:p>
        </p:txBody>
      </p:sp>
      <p:sp>
        <p:nvSpPr>
          <p:cNvPr id="3" name="Footer Placeholder 2">
            <a:extLst>
              <a:ext uri="{FF2B5EF4-FFF2-40B4-BE49-F238E27FC236}">
                <a16:creationId xmlns:a16="http://schemas.microsoft.com/office/drawing/2014/main" id="{F425FD5F-8979-C6C9-3B3C-E5B706773B9C}"/>
              </a:ext>
            </a:extLst>
          </p:cNvPr>
          <p:cNvSpPr>
            <a:spLocks noGrp="1"/>
          </p:cNvSpPr>
          <p:nvPr>
            <p:ph type="ftr" sz="quarter" idx="3"/>
          </p:nvPr>
        </p:nvSpPr>
        <p:spPr/>
        <p:txBody>
          <a:bodyPr/>
          <a:lstStyle/>
          <a:p>
            <a:r>
              <a:rPr lang="en-AU" dirty="0"/>
              <a:t>SERVICES AUSTRALIA | an overview of student payments</a:t>
            </a:r>
          </a:p>
        </p:txBody>
      </p:sp>
      <p:sp>
        <p:nvSpPr>
          <p:cNvPr id="4" name="Slide Number Placeholder 3">
            <a:extLst>
              <a:ext uri="{FF2B5EF4-FFF2-40B4-BE49-F238E27FC236}">
                <a16:creationId xmlns:a16="http://schemas.microsoft.com/office/drawing/2014/main" id="{3E99BBEF-80AC-83BB-F10D-B1FA824231AE}"/>
              </a:ext>
            </a:extLst>
          </p:cNvPr>
          <p:cNvSpPr>
            <a:spLocks noGrp="1"/>
          </p:cNvSpPr>
          <p:nvPr>
            <p:ph type="sldNum" sz="quarter" idx="4"/>
          </p:nvPr>
        </p:nvSpPr>
        <p:spPr/>
        <p:txBody>
          <a:bodyPr/>
          <a:lstStyle/>
          <a:p>
            <a:fld id="{35E8911E-9DE7-463F-981B-F1795CC06C30}" type="slidenum">
              <a:rPr lang="en-AU" smtClean="0"/>
              <a:pPr/>
              <a:t>4</a:t>
            </a:fld>
            <a:endParaRPr lang="en-AU" dirty="0"/>
          </a:p>
        </p:txBody>
      </p:sp>
      <p:pic>
        <p:nvPicPr>
          <p:cNvPr id="6" name="Picture 5">
            <a:extLst>
              <a:ext uri="{FF2B5EF4-FFF2-40B4-BE49-F238E27FC236}">
                <a16:creationId xmlns:a16="http://schemas.microsoft.com/office/drawing/2014/main" id="{671BC548-DE5F-869A-8EB1-C8112924F9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390" y="2203501"/>
            <a:ext cx="3856997" cy="2314429"/>
          </a:xfrm>
          <a:prstGeom prst="rect">
            <a:avLst/>
          </a:prstGeom>
        </p:spPr>
      </p:pic>
      <p:sp>
        <p:nvSpPr>
          <p:cNvPr id="9" name="Rectangle 8">
            <a:extLst>
              <a:ext uri="{FF2B5EF4-FFF2-40B4-BE49-F238E27FC236}">
                <a16:creationId xmlns:a16="http://schemas.microsoft.com/office/drawing/2014/main" id="{91BFB975-C654-56F8-01F6-55B682F1DB97}"/>
              </a:ext>
            </a:extLst>
          </p:cNvPr>
          <p:cNvSpPr/>
          <p:nvPr/>
        </p:nvSpPr>
        <p:spPr>
          <a:xfrm>
            <a:off x="608830" y="4773312"/>
            <a:ext cx="4652171" cy="923330"/>
          </a:xfrm>
          <a:prstGeom prst="rect">
            <a:avLst/>
          </a:prstGeom>
        </p:spPr>
        <p:txBody>
          <a:bodyPr wrap="none">
            <a:spAutoFit/>
          </a:bodyPr>
          <a:lstStyle/>
          <a:p>
            <a:r>
              <a:rPr lang="en-AU" dirty="0"/>
              <a:t>Watch on YouTube </a:t>
            </a:r>
            <a:br>
              <a:rPr lang="en-AU" dirty="0"/>
            </a:br>
            <a:r>
              <a:rPr lang="en-AU" dirty="0">
                <a:hlinkClick r:id="rId4"/>
              </a:rPr>
              <a:t>ABSTUDY for higher education and training</a:t>
            </a:r>
            <a:endParaRPr lang="en-AU" dirty="0"/>
          </a:p>
          <a:p>
            <a:endParaRPr lang="en-AU" dirty="0"/>
          </a:p>
        </p:txBody>
      </p:sp>
      <p:sp>
        <p:nvSpPr>
          <p:cNvPr id="19" name="Content Placeholder 4">
            <a:extLst>
              <a:ext uri="{FF2B5EF4-FFF2-40B4-BE49-F238E27FC236}">
                <a16:creationId xmlns:a16="http://schemas.microsoft.com/office/drawing/2014/main" id="{4CF2F049-7A8C-71D9-EB59-199FEDE08DFF}"/>
              </a:ext>
            </a:extLst>
          </p:cNvPr>
          <p:cNvSpPr txBox="1">
            <a:spLocks/>
          </p:cNvSpPr>
          <p:nvPr/>
        </p:nvSpPr>
        <p:spPr>
          <a:xfrm>
            <a:off x="6185156" y="1715436"/>
            <a:ext cx="4439675" cy="3938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600"/>
              </a:spcAft>
              <a:tabLst>
                <a:tab pos="180340" algn="l"/>
              </a:tabLst>
            </a:pPr>
            <a:r>
              <a:rPr lang="en-AU" dirty="0"/>
              <a:t>Indigenous language playlists</a:t>
            </a:r>
            <a:endParaRPr lang="en-AU" sz="800" dirty="0"/>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5"/>
              </a:rPr>
              <a:t>Yankunytjatjara</a:t>
            </a:r>
            <a:endParaRPr lang="en-AU" sz="1800" b="0" dirty="0">
              <a:effectLst/>
              <a:latin typeface="Roboto" pitchFamily="2" charset="0"/>
              <a:ea typeface="Times New Roman" panose="02020603050405020304" pitchFamily="18" charset="0"/>
              <a:cs typeface="Arial" panose="020B0604020202020204" pitchFamily="34" charset="0"/>
            </a:endParaRPr>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6"/>
              </a:rPr>
              <a:t>Yumplatok</a:t>
            </a:r>
            <a:endParaRPr lang="en-AU" sz="1800" b="0" dirty="0">
              <a:effectLst/>
              <a:latin typeface="Roboto" pitchFamily="2" charset="0"/>
              <a:ea typeface="Times New Roman" panose="02020603050405020304" pitchFamily="18" charset="0"/>
              <a:cs typeface="Arial" panose="020B0604020202020204" pitchFamily="34" charset="0"/>
            </a:endParaRPr>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7"/>
              </a:rPr>
              <a:t>Pitjantjatjara</a:t>
            </a:r>
            <a:endParaRPr lang="en-AU" sz="1800" b="0" dirty="0">
              <a:effectLst/>
              <a:latin typeface="Roboto" pitchFamily="2" charset="0"/>
              <a:ea typeface="Times New Roman" panose="02020603050405020304" pitchFamily="18" charset="0"/>
              <a:cs typeface="Arial" panose="020B0604020202020204" pitchFamily="34" charset="0"/>
            </a:endParaRPr>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8"/>
              </a:rPr>
              <a:t>Warlpiri</a:t>
            </a:r>
            <a:endParaRPr lang="en-AU" sz="1800" b="0" dirty="0">
              <a:effectLst/>
              <a:latin typeface="Roboto" pitchFamily="2" charset="0"/>
              <a:ea typeface="Times New Roman" panose="02020603050405020304" pitchFamily="18" charset="0"/>
              <a:cs typeface="Arial" panose="020B0604020202020204" pitchFamily="34" charset="0"/>
            </a:endParaRPr>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9"/>
              </a:rPr>
              <a:t>Kimberley Kriol</a:t>
            </a:r>
            <a:endParaRPr lang="en-AU" sz="1800" b="0" dirty="0">
              <a:effectLst/>
              <a:latin typeface="Roboto" pitchFamily="2" charset="0"/>
              <a:ea typeface="Times New Roman" panose="02020603050405020304" pitchFamily="18" charset="0"/>
              <a:cs typeface="Arial" panose="020B0604020202020204" pitchFamily="34" charset="0"/>
            </a:endParaRPr>
          </a:p>
          <a:p>
            <a:r>
              <a:rPr lang="en-AU" dirty="0"/>
              <a:t>					</a:t>
            </a:r>
          </a:p>
        </p:txBody>
      </p:sp>
    </p:spTree>
    <p:extLst>
      <p:ext uri="{BB962C8B-B14F-4D97-AF65-F5344CB8AC3E}">
        <p14:creationId xmlns:p14="http://schemas.microsoft.com/office/powerpoint/2010/main" val="174238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B183D9-D0B8-CF58-B262-526B96103769}"/>
              </a:ext>
            </a:extLst>
          </p:cNvPr>
          <p:cNvSpPr>
            <a:spLocks noGrp="1"/>
          </p:cNvSpPr>
          <p:nvPr>
            <p:ph type="title"/>
          </p:nvPr>
        </p:nvSpPr>
        <p:spPr/>
        <p:txBody>
          <a:bodyPr/>
          <a:lstStyle/>
          <a:p>
            <a:r>
              <a:rPr lang="en-AU" dirty="0"/>
              <a:t>Extra assistance for some students</a:t>
            </a:r>
          </a:p>
        </p:txBody>
      </p:sp>
      <p:pic>
        <p:nvPicPr>
          <p:cNvPr id="8" name="Content Placeholder 7">
            <a:extLst>
              <a:ext uri="{FF2B5EF4-FFF2-40B4-BE49-F238E27FC236}">
                <a16:creationId xmlns:a16="http://schemas.microsoft.com/office/drawing/2014/main" id="{3E33F894-C737-5211-E690-93C142E8266E}"/>
              </a:ext>
            </a:extLst>
          </p:cNvPr>
          <p:cNvPicPr>
            <a:picLocks noGrp="1" noChangeAspect="1"/>
          </p:cNvPicPr>
          <p:nvPr>
            <p:ph idx="1"/>
          </p:nvPr>
        </p:nvPicPr>
        <p:blipFill>
          <a:blip r:embed="rId3"/>
          <a:stretch>
            <a:fillRect/>
          </a:stretch>
        </p:blipFill>
        <p:spPr>
          <a:xfrm>
            <a:off x="7192614" y="1272619"/>
            <a:ext cx="3589354" cy="2189187"/>
          </a:xfrm>
          <a:prstGeom prst="rect">
            <a:avLst/>
          </a:prstGeom>
        </p:spPr>
      </p:pic>
      <p:sp>
        <p:nvSpPr>
          <p:cNvPr id="13" name="Footer Placeholder 4">
            <a:extLst>
              <a:ext uri="{FF2B5EF4-FFF2-40B4-BE49-F238E27FC236}">
                <a16:creationId xmlns:a16="http://schemas.microsoft.com/office/drawing/2014/main" id="{EA3EF9E9-A73B-608C-9816-72FEF341E23C}"/>
              </a:ext>
            </a:extLst>
          </p:cNvPr>
          <p:cNvSpPr>
            <a:spLocks noGrp="1"/>
          </p:cNvSpPr>
          <p:nvPr>
            <p:ph type="ftr" sz="quarter" idx="3"/>
          </p:nvPr>
        </p:nvSpPr>
        <p:spPr/>
        <p:txBody>
          <a:bodyPr anchor="ctr">
            <a:normAutofit/>
          </a:bodyPr>
          <a:lstStyle/>
          <a:p>
            <a:pPr>
              <a:spcAft>
                <a:spcPts val="600"/>
              </a:spcAft>
            </a:pPr>
            <a:r>
              <a:rPr lang="en-AU" dirty="0"/>
              <a:t>SERVICES AUSTRALIA | an overview of student payments</a:t>
            </a:r>
          </a:p>
        </p:txBody>
      </p:sp>
      <p:sp>
        <p:nvSpPr>
          <p:cNvPr id="2" name="Slide Number Placeholder 5">
            <a:extLst>
              <a:ext uri="{FF2B5EF4-FFF2-40B4-BE49-F238E27FC236}">
                <a16:creationId xmlns:a16="http://schemas.microsoft.com/office/drawing/2014/main" id="{3B47736C-4090-C050-9DF4-B4F142DE65CF}"/>
              </a:ext>
            </a:extLst>
          </p:cNvPr>
          <p:cNvSpPr>
            <a:spLocks noGrp="1"/>
          </p:cNvSpPr>
          <p:nvPr>
            <p:ph type="sldNum" sz="quarter" idx="4"/>
          </p:nvPr>
        </p:nvSpPr>
        <p:spPr/>
        <p:txBody>
          <a:bodyPr anchor="ctr">
            <a:normAutofit/>
          </a:bodyPr>
          <a:lstStyle/>
          <a:p>
            <a:pPr>
              <a:spcAft>
                <a:spcPts val="600"/>
              </a:spcAft>
            </a:pPr>
            <a:fld id="{6DEFDB9B-E438-44F2-810E-9CE9BEDA0C28}" type="slidenum">
              <a:rPr lang="en-AU" smtClean="0"/>
              <a:pPr>
                <a:spcAft>
                  <a:spcPts val="600"/>
                </a:spcAft>
              </a:pPr>
              <a:t>5</a:t>
            </a:fld>
            <a:endParaRPr lang="en-AU" dirty="0"/>
          </a:p>
        </p:txBody>
      </p:sp>
      <p:sp>
        <p:nvSpPr>
          <p:cNvPr id="9" name="Rectangle 8">
            <a:extLst>
              <a:ext uri="{FF2B5EF4-FFF2-40B4-BE49-F238E27FC236}">
                <a16:creationId xmlns:a16="http://schemas.microsoft.com/office/drawing/2014/main" id="{B4101A64-C508-DE87-8CBB-DFDF74BBC711}"/>
              </a:ext>
            </a:extLst>
          </p:cNvPr>
          <p:cNvSpPr/>
          <p:nvPr/>
        </p:nvSpPr>
        <p:spPr>
          <a:xfrm>
            <a:off x="7097168" y="3688731"/>
            <a:ext cx="3232873" cy="923330"/>
          </a:xfrm>
          <a:prstGeom prst="rect">
            <a:avLst/>
          </a:prstGeom>
        </p:spPr>
        <p:txBody>
          <a:bodyPr wrap="none">
            <a:spAutoFit/>
          </a:bodyPr>
          <a:lstStyle/>
          <a:p>
            <a:r>
              <a:rPr lang="en-AU" dirty="0"/>
              <a:t>Watch on YouTube </a:t>
            </a:r>
            <a:br>
              <a:rPr lang="en-AU" dirty="0"/>
            </a:br>
            <a:r>
              <a:rPr lang="en-AU" dirty="0">
                <a:hlinkClick r:id="rId4"/>
              </a:rPr>
              <a:t>An intro to Student Payments</a:t>
            </a:r>
            <a:endParaRPr lang="en-AU" dirty="0"/>
          </a:p>
          <a:p>
            <a:pPr algn="ctr"/>
            <a:endParaRPr lang="en-AU" dirty="0"/>
          </a:p>
        </p:txBody>
      </p:sp>
      <p:sp>
        <p:nvSpPr>
          <p:cNvPr id="11" name="Content Placeholder 4">
            <a:extLst>
              <a:ext uri="{FF2B5EF4-FFF2-40B4-BE49-F238E27FC236}">
                <a16:creationId xmlns:a16="http://schemas.microsoft.com/office/drawing/2014/main" id="{4C2E10B0-9001-DEAF-DC0A-53F12B85A055}"/>
              </a:ext>
            </a:extLst>
          </p:cNvPr>
          <p:cNvSpPr txBox="1">
            <a:spLocks/>
          </p:cNvSpPr>
          <p:nvPr/>
        </p:nvSpPr>
        <p:spPr>
          <a:xfrm>
            <a:off x="608830" y="1272619"/>
            <a:ext cx="5669422" cy="3862570"/>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Tertiary Access Payment – up to $5,000 to help with moving costs from regional and remote areas for uni or TAFE </a:t>
            </a:r>
          </a:p>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Rent Assistance – a payment to help with the costs of living out of home</a:t>
            </a:r>
          </a:p>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Relocation Scholarship – annual payment if you’ve moved from or to a regional or remote area for tertiary study</a:t>
            </a:r>
          </a:p>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Fares Allowance – a payment towards travel costs between your permanent home and place of study</a:t>
            </a:r>
          </a:p>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Student Start-up Loan – a voluntary loan of approx. $1,200 twice a year that has to be paid back</a:t>
            </a:r>
            <a:r>
              <a:rPr lang="en-AU" dirty="0"/>
              <a:t>					</a:t>
            </a:r>
          </a:p>
        </p:txBody>
      </p:sp>
    </p:spTree>
    <p:extLst>
      <p:ext uri="{BB962C8B-B14F-4D97-AF65-F5344CB8AC3E}">
        <p14:creationId xmlns:p14="http://schemas.microsoft.com/office/powerpoint/2010/main" val="32420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DD6A-833F-BE06-895C-C5EE6779114A}"/>
              </a:ext>
            </a:extLst>
          </p:cNvPr>
          <p:cNvSpPr>
            <a:spLocks noGrp="1"/>
          </p:cNvSpPr>
          <p:nvPr>
            <p:ph type="title"/>
          </p:nvPr>
        </p:nvSpPr>
        <p:spPr/>
        <p:txBody>
          <a:bodyPr/>
          <a:lstStyle/>
          <a:p>
            <a:r>
              <a:rPr lang="en-AU" dirty="0"/>
              <a:t>Eligibility for student payments</a:t>
            </a:r>
          </a:p>
        </p:txBody>
      </p:sp>
      <p:sp>
        <p:nvSpPr>
          <p:cNvPr id="7" name="Footer Placeholder 4"/>
          <p:cNvSpPr>
            <a:spLocks noGrp="1"/>
          </p:cNvSpPr>
          <p:nvPr>
            <p:ph type="ftr" sz="quarter" idx="3"/>
          </p:nvPr>
        </p:nvSpPr>
        <p:spPr/>
        <p:txBody>
          <a:bodyPr/>
          <a:lstStyle/>
          <a:p>
            <a:r>
              <a:rPr lang="en-AU" dirty="0"/>
              <a:t>SERVICES AUSTRALIA | an overview of student payments</a:t>
            </a:r>
          </a:p>
        </p:txBody>
      </p:sp>
      <p:sp>
        <p:nvSpPr>
          <p:cNvPr id="8" name="Slide Number Placeholder 5"/>
          <p:cNvSpPr>
            <a:spLocks noGrp="1"/>
          </p:cNvSpPr>
          <p:nvPr>
            <p:ph type="sldNum" sz="quarter" idx="4"/>
          </p:nvPr>
        </p:nvSpPr>
        <p:spPr/>
        <p:txBody>
          <a:bodyPr/>
          <a:lstStyle/>
          <a:p>
            <a:fld id="{6DEFDB9B-E438-44F2-810E-9CE9BEDA0C28}" type="slidenum">
              <a:rPr lang="en-AU" smtClean="0"/>
              <a:pPr/>
              <a:t>6</a:t>
            </a:fld>
            <a:endParaRPr lang="en-AU" dirty="0"/>
          </a:p>
        </p:txBody>
      </p:sp>
      <p:sp>
        <p:nvSpPr>
          <p:cNvPr id="6" name="Rectangle 5">
            <a:extLst>
              <a:ext uri="{FF2B5EF4-FFF2-40B4-BE49-F238E27FC236}">
                <a16:creationId xmlns:a16="http://schemas.microsoft.com/office/drawing/2014/main" id="{9C9E6898-EE54-F742-2D3E-53B4186390F4}"/>
              </a:ext>
            </a:extLst>
          </p:cNvPr>
          <p:cNvSpPr/>
          <p:nvPr/>
        </p:nvSpPr>
        <p:spPr>
          <a:xfrm>
            <a:off x="6490450" y="4077407"/>
            <a:ext cx="3950825" cy="923330"/>
          </a:xfrm>
          <a:prstGeom prst="rect">
            <a:avLst/>
          </a:prstGeom>
        </p:spPr>
        <p:txBody>
          <a:bodyPr wrap="none">
            <a:spAutoFit/>
          </a:bodyPr>
          <a:lstStyle/>
          <a:p>
            <a:r>
              <a:rPr lang="en-AU" dirty="0"/>
              <a:t>Watch on YouTube </a:t>
            </a:r>
            <a:br>
              <a:rPr lang="en-AU" dirty="0"/>
            </a:br>
            <a:r>
              <a:rPr lang="en-AU" dirty="0">
                <a:hlinkClick r:id="rId3"/>
              </a:rPr>
              <a:t>Youth Allowance eligibility explained</a:t>
            </a:r>
            <a:endParaRPr lang="en-AU" dirty="0"/>
          </a:p>
          <a:p>
            <a:pPr algn="ctr"/>
            <a:endParaRPr lang="en-AU" dirty="0"/>
          </a:p>
        </p:txBody>
      </p:sp>
      <p:sp>
        <p:nvSpPr>
          <p:cNvPr id="10" name="Content Placeholder 4">
            <a:extLst>
              <a:ext uri="{FF2B5EF4-FFF2-40B4-BE49-F238E27FC236}">
                <a16:creationId xmlns:a16="http://schemas.microsoft.com/office/drawing/2014/main" id="{140AEBBB-CF2C-9B42-A128-C671772F1E8D}"/>
              </a:ext>
            </a:extLst>
          </p:cNvPr>
          <p:cNvSpPr txBox="1">
            <a:spLocks/>
          </p:cNvSpPr>
          <p:nvPr/>
        </p:nvSpPr>
        <p:spPr>
          <a:xfrm>
            <a:off x="608830" y="1272619"/>
            <a:ext cx="5669422" cy="386257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600"/>
              </a:spcAft>
              <a:tabLst>
                <a:tab pos="180340" algn="l"/>
              </a:tabLst>
            </a:pPr>
            <a:r>
              <a:rPr lang="en-AU" dirty="0"/>
              <a:t>					</a:t>
            </a:r>
          </a:p>
        </p:txBody>
      </p:sp>
      <p:sp>
        <p:nvSpPr>
          <p:cNvPr id="12" name="TextBox 11">
            <a:extLst>
              <a:ext uri="{FF2B5EF4-FFF2-40B4-BE49-F238E27FC236}">
                <a16:creationId xmlns:a16="http://schemas.microsoft.com/office/drawing/2014/main" id="{2BBAB9D8-9A05-E862-1EDB-A4E2A79B7046}"/>
              </a:ext>
            </a:extLst>
          </p:cNvPr>
          <p:cNvSpPr txBox="1"/>
          <p:nvPr/>
        </p:nvSpPr>
        <p:spPr>
          <a:xfrm>
            <a:off x="605290" y="1272619"/>
            <a:ext cx="4689034" cy="4247317"/>
          </a:xfrm>
          <a:prstGeom prst="rect">
            <a:avLst/>
          </a:prstGeom>
          <a:noFill/>
        </p:spPr>
        <p:txBody>
          <a:bodyPr wrap="square">
            <a:spAutoFit/>
          </a:bodyPr>
          <a:lstStyle/>
          <a:p>
            <a:r>
              <a:rPr lang="en-AU" dirty="0"/>
              <a:t>There are certain things you’ll be assessed on when you apply for a student payment. </a:t>
            </a:r>
          </a:p>
          <a:p>
            <a:endParaRPr lang="en-AU" dirty="0"/>
          </a:p>
          <a:p>
            <a:r>
              <a:rPr lang="en-AU" dirty="0"/>
              <a:t>These include:</a:t>
            </a:r>
          </a:p>
          <a:p>
            <a:endParaRPr lang="en-AU" dirty="0"/>
          </a:p>
          <a:p>
            <a:pPr marL="285750" indent="-285750">
              <a:buFont typeface="Arial" panose="020B0604020202020204" pitchFamily="34" charset="0"/>
              <a:buChar char="•"/>
            </a:pPr>
            <a:r>
              <a:rPr lang="en-AU" dirty="0"/>
              <a:t>if you’re studying full time in an approved course at an approved provider</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your parents’ income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your income.</a:t>
            </a:r>
          </a:p>
          <a:p>
            <a:endParaRPr lang="en-AU" dirty="0"/>
          </a:p>
          <a:p>
            <a:endParaRPr lang="en-AU" dirty="0"/>
          </a:p>
          <a:p>
            <a:endParaRPr lang="en-AU" dirty="0"/>
          </a:p>
          <a:p>
            <a:endParaRPr lang="en-AU" dirty="0"/>
          </a:p>
        </p:txBody>
      </p:sp>
      <p:pic>
        <p:nvPicPr>
          <p:cNvPr id="11" name="Content Placeholder 10">
            <a:extLst>
              <a:ext uri="{FF2B5EF4-FFF2-40B4-BE49-F238E27FC236}">
                <a16:creationId xmlns:a16="http://schemas.microsoft.com/office/drawing/2014/main" id="{B6329A89-8838-2A1B-B9E6-CFFE6FF9B099}"/>
              </a:ext>
            </a:extLst>
          </p:cNvPr>
          <p:cNvPicPr>
            <a:picLocks noGrp="1" noChangeAspect="1"/>
          </p:cNvPicPr>
          <p:nvPr>
            <p:ph idx="1"/>
          </p:nvPr>
        </p:nvPicPr>
        <p:blipFill>
          <a:blip r:embed="rId4"/>
          <a:stretch>
            <a:fillRect/>
          </a:stretch>
        </p:blipFill>
        <p:spPr>
          <a:xfrm>
            <a:off x="6490450" y="1272619"/>
            <a:ext cx="4221651" cy="2384981"/>
          </a:xfrm>
        </p:spPr>
      </p:pic>
    </p:spTree>
    <p:extLst>
      <p:ext uri="{BB962C8B-B14F-4D97-AF65-F5344CB8AC3E}">
        <p14:creationId xmlns:p14="http://schemas.microsoft.com/office/powerpoint/2010/main" val="367756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D317-2B0D-1A92-4839-5A1D9F271023}"/>
              </a:ext>
            </a:extLst>
          </p:cNvPr>
          <p:cNvSpPr>
            <a:spLocks noGrp="1"/>
          </p:cNvSpPr>
          <p:nvPr>
            <p:ph type="title"/>
          </p:nvPr>
        </p:nvSpPr>
        <p:spPr/>
        <p:txBody>
          <a:bodyPr/>
          <a:lstStyle/>
          <a:p>
            <a:r>
              <a:rPr lang="en-AU" dirty="0"/>
              <a:t>Dependent or independent – how it affect payments</a:t>
            </a:r>
          </a:p>
        </p:txBody>
      </p:sp>
      <p:sp>
        <p:nvSpPr>
          <p:cNvPr id="3" name="Content Placeholder 2">
            <a:extLst>
              <a:ext uri="{FF2B5EF4-FFF2-40B4-BE49-F238E27FC236}">
                <a16:creationId xmlns:a16="http://schemas.microsoft.com/office/drawing/2014/main" id="{47484CE5-D4EF-C5EC-83EB-0ECC3CD21341}"/>
              </a:ext>
            </a:extLst>
          </p:cNvPr>
          <p:cNvSpPr>
            <a:spLocks noGrp="1"/>
          </p:cNvSpPr>
          <p:nvPr>
            <p:ph idx="1"/>
          </p:nvPr>
        </p:nvSpPr>
        <p:spPr>
          <a:xfrm>
            <a:off x="608828" y="1280160"/>
            <a:ext cx="5637968" cy="2148841"/>
          </a:xfrm>
        </p:spPr>
        <p:txBody>
          <a:bodyPr/>
          <a:lstStyle/>
          <a:p>
            <a:r>
              <a:rPr lang="en-AU" dirty="0"/>
              <a:t>Dependent</a:t>
            </a:r>
          </a:p>
          <a:p>
            <a:endParaRPr lang="en-AU" sz="800" dirty="0"/>
          </a:p>
          <a:p>
            <a:pPr marL="285750" indent="-285750">
              <a:buFont typeface="Arial" panose="020B0604020202020204" pitchFamily="34" charset="0"/>
              <a:buChar char="•"/>
            </a:pPr>
            <a:r>
              <a:rPr lang="en-AU" sz="1800" b="0" dirty="0">
                <a:latin typeface="+mn-lt"/>
              </a:rPr>
              <a:t>Your parents’ income may impact your payment</a:t>
            </a:r>
          </a:p>
          <a:p>
            <a:pPr marL="285750" indent="-285750">
              <a:buFont typeface="Arial" panose="020B0604020202020204" pitchFamily="34" charset="0"/>
              <a:buChar char="•"/>
            </a:pPr>
            <a:r>
              <a:rPr lang="en-AU" sz="1800" b="0" dirty="0">
                <a:latin typeface="+mn-lt"/>
              </a:rPr>
              <a:t>Includes most students who are 21 or younger</a:t>
            </a:r>
          </a:p>
          <a:p>
            <a:pPr marL="285750" indent="-285750">
              <a:buFont typeface="Arial" panose="020B0604020202020204" pitchFamily="34" charset="0"/>
              <a:buChar char="•"/>
            </a:pPr>
            <a:endParaRPr lang="en-AU" sz="1800" b="0" dirty="0">
              <a:latin typeface="+mn-lt"/>
            </a:endParaRPr>
          </a:p>
        </p:txBody>
      </p:sp>
      <p:sp>
        <p:nvSpPr>
          <p:cNvPr id="14" name="Footer Placeholder 4"/>
          <p:cNvSpPr>
            <a:spLocks noGrp="1"/>
          </p:cNvSpPr>
          <p:nvPr>
            <p:ph type="ftr" sz="quarter" idx="3"/>
          </p:nvPr>
        </p:nvSpPr>
        <p:spPr/>
        <p:txBody>
          <a:bodyPr/>
          <a:lstStyle/>
          <a:p>
            <a:r>
              <a:rPr lang="en-AU" dirty="0"/>
              <a:t>SERVICES AUSTRALIA | an overview of student payments</a:t>
            </a:r>
          </a:p>
        </p:txBody>
      </p:sp>
      <p:sp>
        <p:nvSpPr>
          <p:cNvPr id="15" name="Slide Number Placeholder 5"/>
          <p:cNvSpPr>
            <a:spLocks noGrp="1"/>
          </p:cNvSpPr>
          <p:nvPr>
            <p:ph type="sldNum" sz="quarter" idx="4"/>
          </p:nvPr>
        </p:nvSpPr>
        <p:spPr/>
        <p:txBody>
          <a:bodyPr/>
          <a:lstStyle/>
          <a:p>
            <a:fld id="{6DEFDB9B-E438-44F2-810E-9CE9BEDA0C28}" type="slidenum">
              <a:rPr lang="en-AU" smtClean="0"/>
              <a:pPr/>
              <a:t>7</a:t>
            </a:fld>
            <a:endParaRPr lang="en-AU" dirty="0"/>
          </a:p>
        </p:txBody>
      </p:sp>
      <p:sp>
        <p:nvSpPr>
          <p:cNvPr id="8" name="Rectangle 7">
            <a:extLst>
              <a:ext uri="{FF2B5EF4-FFF2-40B4-BE49-F238E27FC236}">
                <a16:creationId xmlns:a16="http://schemas.microsoft.com/office/drawing/2014/main" id="{F5E97A8F-2FB7-361F-7C31-7D48E0D44C76}"/>
              </a:ext>
            </a:extLst>
          </p:cNvPr>
          <p:cNvSpPr/>
          <p:nvPr/>
        </p:nvSpPr>
        <p:spPr>
          <a:xfrm>
            <a:off x="6737476" y="3752228"/>
            <a:ext cx="4754571" cy="646331"/>
          </a:xfrm>
          <a:prstGeom prst="rect">
            <a:avLst/>
          </a:prstGeom>
        </p:spPr>
        <p:txBody>
          <a:bodyPr wrap="none">
            <a:spAutoFit/>
          </a:bodyPr>
          <a:lstStyle/>
          <a:p>
            <a:r>
              <a:rPr lang="en-AU" dirty="0"/>
              <a:t>Watch on YouTube</a:t>
            </a:r>
          </a:p>
          <a:p>
            <a:r>
              <a:rPr lang="en-AU" dirty="0">
                <a:hlinkClick r:id="rId3"/>
              </a:rPr>
              <a:t>Youth Allowance: dependent or independent</a:t>
            </a:r>
            <a:endParaRPr lang="en-AU" dirty="0"/>
          </a:p>
        </p:txBody>
      </p:sp>
      <p:sp>
        <p:nvSpPr>
          <p:cNvPr id="11" name="Content Placeholder 2">
            <a:extLst>
              <a:ext uri="{FF2B5EF4-FFF2-40B4-BE49-F238E27FC236}">
                <a16:creationId xmlns:a16="http://schemas.microsoft.com/office/drawing/2014/main" id="{C041ABF7-AB9A-BCC1-34E6-14703E7AA323}"/>
              </a:ext>
            </a:extLst>
          </p:cNvPr>
          <p:cNvSpPr txBox="1">
            <a:spLocks/>
          </p:cNvSpPr>
          <p:nvPr/>
        </p:nvSpPr>
        <p:spPr>
          <a:xfrm>
            <a:off x="608826" y="3262965"/>
            <a:ext cx="5917102" cy="264694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Independent</a:t>
            </a:r>
          </a:p>
          <a:p>
            <a:endParaRPr lang="en-AU" sz="800" dirty="0"/>
          </a:p>
          <a:p>
            <a:pPr marL="285750" indent="-285750">
              <a:buFont typeface="Arial" panose="020B0604020202020204" pitchFamily="34" charset="0"/>
              <a:buChar char="•"/>
            </a:pPr>
            <a:r>
              <a:rPr lang="en-AU" sz="1800" b="0" dirty="0">
                <a:latin typeface="+mn-lt"/>
              </a:rPr>
              <a:t>Your parents’ income won’t impact your payment</a:t>
            </a:r>
          </a:p>
          <a:p>
            <a:pPr marL="285750" indent="-285750">
              <a:buFont typeface="Arial" panose="020B0604020202020204" pitchFamily="34" charset="0"/>
              <a:buChar char="•"/>
            </a:pPr>
            <a:r>
              <a:rPr lang="en-AU" sz="1800" b="0" dirty="0">
                <a:latin typeface="+mn-lt"/>
              </a:rPr>
              <a:t>Includes people aged 22 or older</a:t>
            </a:r>
          </a:p>
          <a:p>
            <a:pPr marL="285750" indent="-285750">
              <a:buFont typeface="Arial" panose="020B0604020202020204" pitchFamily="34" charset="0"/>
              <a:buChar char="•"/>
            </a:pPr>
            <a:r>
              <a:rPr lang="en-AU" sz="1800" b="0" dirty="0">
                <a:latin typeface="+mn-lt"/>
              </a:rPr>
              <a:t>Also includes people who are married or have a child</a:t>
            </a:r>
          </a:p>
          <a:p>
            <a:pPr marL="285750" indent="-285750">
              <a:buFont typeface="Arial" panose="020B0604020202020204" pitchFamily="34" charset="0"/>
              <a:buChar char="•"/>
            </a:pPr>
            <a:r>
              <a:rPr lang="en-AU" sz="1800" b="0" dirty="0">
                <a:latin typeface="+mn-lt"/>
              </a:rPr>
              <a:t>Can include people under 22 years in specific circumstances</a:t>
            </a:r>
          </a:p>
        </p:txBody>
      </p:sp>
      <p:pic>
        <p:nvPicPr>
          <p:cNvPr id="5" name="Picture 4">
            <a:extLst>
              <a:ext uri="{FF2B5EF4-FFF2-40B4-BE49-F238E27FC236}">
                <a16:creationId xmlns:a16="http://schemas.microsoft.com/office/drawing/2014/main" id="{10F598F9-DDBC-F16F-80E4-A9E8934E47C5}"/>
              </a:ext>
            </a:extLst>
          </p:cNvPr>
          <p:cNvPicPr>
            <a:picLocks noChangeAspect="1"/>
          </p:cNvPicPr>
          <p:nvPr/>
        </p:nvPicPr>
        <p:blipFill>
          <a:blip r:embed="rId4"/>
          <a:stretch>
            <a:fillRect/>
          </a:stretch>
        </p:blipFill>
        <p:spPr>
          <a:xfrm>
            <a:off x="6807296" y="1291734"/>
            <a:ext cx="3817535" cy="2143390"/>
          </a:xfrm>
          <a:prstGeom prst="rect">
            <a:avLst/>
          </a:prstGeom>
        </p:spPr>
      </p:pic>
    </p:spTree>
    <p:extLst>
      <p:ext uri="{BB962C8B-B14F-4D97-AF65-F5344CB8AC3E}">
        <p14:creationId xmlns:p14="http://schemas.microsoft.com/office/powerpoint/2010/main" val="377877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06AA-CAB9-E68E-7AC7-0E48072D8567}"/>
              </a:ext>
            </a:extLst>
          </p:cNvPr>
          <p:cNvSpPr>
            <a:spLocks noGrp="1"/>
          </p:cNvSpPr>
          <p:nvPr>
            <p:ph type="title"/>
          </p:nvPr>
        </p:nvSpPr>
        <p:spPr/>
        <p:txBody>
          <a:bodyPr/>
          <a:lstStyle/>
          <a:p>
            <a:r>
              <a:rPr lang="en-AU" dirty="0"/>
              <a:t>Approved courses and course providers</a:t>
            </a:r>
          </a:p>
        </p:txBody>
      </p:sp>
      <p:sp>
        <p:nvSpPr>
          <p:cNvPr id="3" name="Content Placeholder 2">
            <a:extLst>
              <a:ext uri="{FF2B5EF4-FFF2-40B4-BE49-F238E27FC236}">
                <a16:creationId xmlns:a16="http://schemas.microsoft.com/office/drawing/2014/main" id="{8913D30C-5440-393B-9DEB-6EE037E309D3}"/>
              </a:ext>
            </a:extLst>
          </p:cNvPr>
          <p:cNvSpPr>
            <a:spLocks noGrp="1"/>
          </p:cNvSpPr>
          <p:nvPr>
            <p:ph idx="1"/>
          </p:nvPr>
        </p:nvSpPr>
        <p:spPr/>
        <p:txBody>
          <a:bodyPr>
            <a:normAutofit/>
          </a:bodyPr>
          <a:lstStyle/>
          <a:p>
            <a:r>
              <a:rPr lang="en-AU" sz="1800" b="0" dirty="0"/>
              <a:t>To </a:t>
            </a:r>
            <a:r>
              <a:rPr lang="en-AU" sz="1800" dirty="0"/>
              <a:t>get a student payment</a:t>
            </a:r>
            <a:r>
              <a:rPr lang="en-AU" sz="1800" b="0" dirty="0"/>
              <a:t>, you must study an </a:t>
            </a:r>
            <a:r>
              <a:rPr lang="en-AU" sz="1800" dirty="0"/>
              <a:t>approved course </a:t>
            </a:r>
            <a:r>
              <a:rPr lang="en-AU" sz="1800" b="0" dirty="0"/>
              <a:t>with an </a:t>
            </a:r>
            <a:r>
              <a:rPr lang="en-AU" sz="1800" dirty="0"/>
              <a:t>approved provider</a:t>
            </a:r>
          </a:p>
        </p:txBody>
      </p:sp>
      <p:sp>
        <p:nvSpPr>
          <p:cNvPr id="23" name="Footer Placeholder 4"/>
          <p:cNvSpPr>
            <a:spLocks noGrp="1"/>
          </p:cNvSpPr>
          <p:nvPr>
            <p:ph type="ftr" sz="quarter" idx="3"/>
          </p:nvPr>
        </p:nvSpPr>
        <p:spPr/>
        <p:txBody>
          <a:bodyPr/>
          <a:lstStyle/>
          <a:p>
            <a:r>
              <a:rPr lang="en-AU" dirty="0"/>
              <a:t>SERVICES AUSTRALIA | an overview of student payments</a:t>
            </a:r>
          </a:p>
        </p:txBody>
      </p:sp>
      <p:sp>
        <p:nvSpPr>
          <p:cNvPr id="24" name="Slide Number Placeholder 5"/>
          <p:cNvSpPr>
            <a:spLocks noGrp="1"/>
          </p:cNvSpPr>
          <p:nvPr>
            <p:ph type="sldNum" sz="quarter" idx="4"/>
          </p:nvPr>
        </p:nvSpPr>
        <p:spPr/>
        <p:txBody>
          <a:bodyPr/>
          <a:lstStyle/>
          <a:p>
            <a:fld id="{6DEFDB9B-E438-44F2-810E-9CE9BEDA0C28}" type="slidenum">
              <a:rPr lang="en-AU" smtClean="0"/>
              <a:pPr/>
              <a:t>8</a:t>
            </a:fld>
            <a:endParaRPr lang="en-AU" dirty="0"/>
          </a:p>
        </p:txBody>
      </p:sp>
      <p:pic>
        <p:nvPicPr>
          <p:cNvPr id="4" name="Picture 3">
            <a:extLst>
              <a:ext uri="{FF2B5EF4-FFF2-40B4-BE49-F238E27FC236}">
                <a16:creationId xmlns:a16="http://schemas.microsoft.com/office/drawing/2014/main" id="{4873787E-6755-E00C-C1F6-5D80FB6CA2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514" y="2027930"/>
            <a:ext cx="488817" cy="458266"/>
          </a:xfrm>
          <a:prstGeom prst="rect">
            <a:avLst/>
          </a:prstGeom>
        </p:spPr>
      </p:pic>
      <p:pic>
        <p:nvPicPr>
          <p:cNvPr id="5" name="Picture 4">
            <a:extLst>
              <a:ext uri="{FF2B5EF4-FFF2-40B4-BE49-F238E27FC236}">
                <a16:creationId xmlns:a16="http://schemas.microsoft.com/office/drawing/2014/main" id="{E3DE356B-1959-A39E-7BC5-0A2EA54B08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90" y="2004517"/>
            <a:ext cx="366613" cy="453901"/>
          </a:xfrm>
          <a:prstGeom prst="rect">
            <a:avLst/>
          </a:prstGeom>
        </p:spPr>
      </p:pic>
      <p:sp>
        <p:nvSpPr>
          <p:cNvPr id="6" name="Content Placeholder 2">
            <a:extLst>
              <a:ext uri="{FF2B5EF4-FFF2-40B4-BE49-F238E27FC236}">
                <a16:creationId xmlns:a16="http://schemas.microsoft.com/office/drawing/2014/main" id="{0C02E214-E098-2726-8C53-79A4735B1048}"/>
              </a:ext>
            </a:extLst>
          </p:cNvPr>
          <p:cNvSpPr txBox="1">
            <a:spLocks/>
          </p:cNvSpPr>
          <p:nvPr/>
        </p:nvSpPr>
        <p:spPr>
          <a:xfrm>
            <a:off x="1119008" y="2255499"/>
            <a:ext cx="4829800" cy="2032192"/>
          </a:xfrm>
          <a:prstGeom prst="rect">
            <a:avLst/>
          </a:prstGeom>
        </p:spPr>
        <p:txBody>
          <a:bodyPr vert="horz" lIns="0" tIns="0" rIns="0" bIns="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Approved courses</a:t>
            </a:r>
          </a:p>
          <a:p>
            <a:endParaRPr lang="en-AU" sz="800" dirty="0"/>
          </a:p>
          <a:p>
            <a:pPr marL="285750" indent="-285750">
              <a:buFont typeface="Arial" panose="020B0604020202020204" pitchFamily="34" charset="0"/>
              <a:buChar char="•"/>
            </a:pPr>
            <a:r>
              <a:rPr lang="en-AU" sz="1800" b="0" dirty="0">
                <a:latin typeface="+mn-lt"/>
              </a:rPr>
              <a:t>Some Certificate courses</a:t>
            </a:r>
          </a:p>
          <a:p>
            <a:pPr marL="285750" indent="-285750">
              <a:buFont typeface="Arial" panose="020B0604020202020204" pitchFamily="34" charset="0"/>
              <a:buChar char="•"/>
            </a:pPr>
            <a:r>
              <a:rPr lang="en-AU" sz="1800" b="0" dirty="0">
                <a:latin typeface="+mn-lt"/>
              </a:rPr>
              <a:t>Diplomas</a:t>
            </a:r>
          </a:p>
          <a:p>
            <a:pPr marL="285750" indent="-285750">
              <a:buFont typeface="Arial" panose="020B0604020202020204" pitchFamily="34" charset="0"/>
              <a:buChar char="•"/>
            </a:pPr>
            <a:r>
              <a:rPr lang="en-AU" sz="1800" b="0" dirty="0">
                <a:latin typeface="+mn-lt"/>
              </a:rPr>
              <a:t>Degrees</a:t>
            </a:r>
          </a:p>
          <a:p>
            <a:pPr marL="285750" indent="-285750">
              <a:buFont typeface="Arial" panose="020B0604020202020204" pitchFamily="34" charset="0"/>
              <a:buChar char="•"/>
            </a:pPr>
            <a:r>
              <a:rPr lang="en-AU" sz="1800" b="0" dirty="0">
                <a:latin typeface="+mn-lt"/>
              </a:rPr>
              <a:t>Australian Apprenticeships</a:t>
            </a:r>
          </a:p>
          <a:p>
            <a:pPr marL="285750" indent="-285750">
              <a:buFont typeface="Arial" panose="020B0604020202020204" pitchFamily="34" charset="0"/>
              <a:buChar char="•"/>
            </a:pPr>
            <a:r>
              <a:rPr lang="en-AU" sz="1800" b="0" dirty="0">
                <a:latin typeface="+mn-lt"/>
              </a:rPr>
              <a:t>Vocational Education Training (VET) courses</a:t>
            </a:r>
          </a:p>
        </p:txBody>
      </p:sp>
      <p:sp>
        <p:nvSpPr>
          <p:cNvPr id="7" name="Content Placeholder 2">
            <a:extLst>
              <a:ext uri="{FF2B5EF4-FFF2-40B4-BE49-F238E27FC236}">
                <a16:creationId xmlns:a16="http://schemas.microsoft.com/office/drawing/2014/main" id="{530389C4-7167-4236-9093-5398048C4EE6}"/>
              </a:ext>
            </a:extLst>
          </p:cNvPr>
          <p:cNvSpPr txBox="1">
            <a:spLocks/>
          </p:cNvSpPr>
          <p:nvPr/>
        </p:nvSpPr>
        <p:spPr>
          <a:xfrm>
            <a:off x="6790336" y="2202097"/>
            <a:ext cx="4915279" cy="213899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Approved providers </a:t>
            </a:r>
          </a:p>
          <a:p>
            <a:endParaRPr lang="en-AU" sz="800" dirty="0"/>
          </a:p>
          <a:p>
            <a:pPr marL="285750" indent="-285750">
              <a:buFont typeface="Arial" panose="020B0604020202020204" pitchFamily="34" charset="0"/>
              <a:buChar char="•"/>
            </a:pPr>
            <a:r>
              <a:rPr lang="en-AU" sz="1800" b="0" dirty="0">
                <a:latin typeface="+mn-lt"/>
              </a:rPr>
              <a:t>Universities</a:t>
            </a:r>
          </a:p>
          <a:p>
            <a:pPr marL="285750" indent="-285750">
              <a:buFont typeface="Arial" panose="020B0604020202020204" pitchFamily="34" charset="0"/>
              <a:buChar char="•"/>
            </a:pPr>
            <a:r>
              <a:rPr lang="en-AU" sz="1800" b="0" dirty="0">
                <a:latin typeface="+mn-lt"/>
              </a:rPr>
              <a:t>TAFE</a:t>
            </a:r>
          </a:p>
          <a:p>
            <a:pPr marL="285750" indent="-285750">
              <a:buFont typeface="Arial" panose="020B0604020202020204" pitchFamily="34" charset="0"/>
              <a:buChar char="•"/>
            </a:pPr>
            <a:r>
              <a:rPr lang="en-AU" sz="1800" b="0" dirty="0">
                <a:latin typeface="+mn-lt"/>
              </a:rPr>
              <a:t>Registered training organisations (RTOs)</a:t>
            </a:r>
          </a:p>
          <a:p>
            <a:pPr marL="285750" indent="-285750">
              <a:buFont typeface="Arial" panose="020B0604020202020204" pitchFamily="34" charset="0"/>
              <a:buChar char="•"/>
            </a:pPr>
            <a:r>
              <a:rPr lang="en-AU" sz="1800" b="0" dirty="0">
                <a:latin typeface="+mn-lt"/>
              </a:rPr>
              <a:t>Other higher education providers</a:t>
            </a:r>
          </a:p>
        </p:txBody>
      </p:sp>
    </p:spTree>
    <p:extLst>
      <p:ext uri="{BB962C8B-B14F-4D97-AF65-F5344CB8AC3E}">
        <p14:creationId xmlns:p14="http://schemas.microsoft.com/office/powerpoint/2010/main" val="168168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6330-46D0-4EA3-86A0-95167A444635}"/>
              </a:ext>
            </a:extLst>
          </p:cNvPr>
          <p:cNvSpPr>
            <a:spLocks noGrp="1"/>
          </p:cNvSpPr>
          <p:nvPr>
            <p:ph type="title"/>
          </p:nvPr>
        </p:nvSpPr>
        <p:spPr/>
        <p:txBody>
          <a:bodyPr/>
          <a:lstStyle/>
          <a:p>
            <a:r>
              <a:rPr lang="en-AU" dirty="0"/>
              <a:t>Study load</a:t>
            </a:r>
          </a:p>
        </p:txBody>
      </p:sp>
      <p:sp>
        <p:nvSpPr>
          <p:cNvPr id="13" name="Footer Placeholder 4"/>
          <p:cNvSpPr>
            <a:spLocks noGrp="1"/>
          </p:cNvSpPr>
          <p:nvPr>
            <p:ph type="ftr" sz="quarter" idx="3"/>
          </p:nvPr>
        </p:nvSpPr>
        <p:spPr/>
        <p:txBody>
          <a:bodyPr/>
          <a:lstStyle/>
          <a:p>
            <a:r>
              <a:rPr lang="en-AU" dirty="0"/>
              <a:t>SERVICES AUSTRALIA | an overview of student payments</a:t>
            </a:r>
          </a:p>
        </p:txBody>
      </p:sp>
      <p:sp>
        <p:nvSpPr>
          <p:cNvPr id="6" name="Slide Number Placeholder 5"/>
          <p:cNvSpPr>
            <a:spLocks noGrp="1"/>
          </p:cNvSpPr>
          <p:nvPr>
            <p:ph type="sldNum" sz="quarter" idx="4"/>
          </p:nvPr>
        </p:nvSpPr>
        <p:spPr/>
        <p:txBody>
          <a:bodyPr/>
          <a:lstStyle/>
          <a:p>
            <a:fld id="{6DEFDB9B-E438-44F2-810E-9CE9BEDA0C28}" type="slidenum">
              <a:rPr lang="en-AU" smtClean="0"/>
              <a:pPr/>
              <a:t>9</a:t>
            </a:fld>
            <a:endParaRPr lang="en-AU" dirty="0"/>
          </a:p>
        </p:txBody>
      </p:sp>
      <p:pic>
        <p:nvPicPr>
          <p:cNvPr id="7" name="Content Placeholder 6">
            <a:extLst>
              <a:ext uri="{FF2B5EF4-FFF2-40B4-BE49-F238E27FC236}">
                <a16:creationId xmlns:a16="http://schemas.microsoft.com/office/drawing/2014/main" id="{A47B27B8-C581-1C28-DBCE-4D1B06123B4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02"/>
          <a:stretch/>
        </p:blipFill>
        <p:spPr>
          <a:xfrm>
            <a:off x="608830" y="1377167"/>
            <a:ext cx="2967443" cy="2541418"/>
          </a:xfrm>
          <a:prstGeom prst="rect">
            <a:avLst/>
          </a:prstGeom>
        </p:spPr>
      </p:pic>
      <p:sp>
        <p:nvSpPr>
          <p:cNvPr id="8" name="Rectangle 7">
            <a:extLst>
              <a:ext uri="{FF2B5EF4-FFF2-40B4-BE49-F238E27FC236}">
                <a16:creationId xmlns:a16="http://schemas.microsoft.com/office/drawing/2014/main" id="{863C7029-3213-CFAD-4F56-453C7956F8D7}"/>
              </a:ext>
            </a:extLst>
          </p:cNvPr>
          <p:cNvSpPr/>
          <p:nvPr/>
        </p:nvSpPr>
        <p:spPr>
          <a:xfrm>
            <a:off x="3883819" y="1297146"/>
            <a:ext cx="6741012" cy="3416320"/>
          </a:xfrm>
          <a:prstGeom prst="rect">
            <a:avLst/>
          </a:prstGeom>
        </p:spPr>
        <p:txBody>
          <a:bodyPr wrap="square">
            <a:spAutoFit/>
          </a:bodyPr>
          <a:lstStyle/>
          <a:p>
            <a:pPr marL="342900" indent="-342900">
              <a:buFont typeface="Arial" panose="020B0604020202020204" pitchFamily="34" charset="0"/>
              <a:buChar char="•"/>
            </a:pPr>
            <a:r>
              <a:rPr lang="en-AU" dirty="0"/>
              <a:t>Most students need to be studying full time to get Youth Allowance or ABSTUDY</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Full time is 75% or more of your course’s full time study load</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You need to let Services Australia know if this changes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a:p>
            <a:endParaRPr lang="en-AU" dirty="0"/>
          </a:p>
          <a:p>
            <a:endParaRPr lang="en-AU" dirty="0">
              <a:hlinkClick r:id="rId4"/>
            </a:endParaRPr>
          </a:p>
        </p:txBody>
      </p:sp>
    </p:spTree>
    <p:extLst>
      <p:ext uri="{BB962C8B-B14F-4D97-AF65-F5344CB8AC3E}">
        <p14:creationId xmlns:p14="http://schemas.microsoft.com/office/powerpoint/2010/main" val="1249004845"/>
      </p:ext>
    </p:extLst>
  </p:cSld>
  <p:clrMapOvr>
    <a:masterClrMapping/>
  </p:clrMapOvr>
</p:sld>
</file>

<file path=ppt/theme/theme1.xml><?xml version="1.0" encoding="utf-8"?>
<a:theme xmlns:a="http://schemas.openxmlformats.org/drawingml/2006/main" name="Office Theme">
  <a:themeElements>
    <a:clrScheme name="Services Australia">
      <a:dk1>
        <a:sysClr val="windowText" lastClr="000000"/>
      </a:dk1>
      <a:lt1>
        <a:sysClr val="window" lastClr="FFFFFF"/>
      </a:lt1>
      <a:dk2>
        <a:srgbClr val="75787B"/>
      </a:dk2>
      <a:lt2>
        <a:srgbClr val="E2E3E7"/>
      </a:lt2>
      <a:accent1>
        <a:srgbClr val="00B5E2"/>
      </a:accent1>
      <a:accent2>
        <a:srgbClr val="1B365D"/>
      </a:accent2>
      <a:accent3>
        <a:srgbClr val="FF8674"/>
      </a:accent3>
      <a:accent4>
        <a:srgbClr val="4B384C"/>
      </a:accent4>
      <a:accent5>
        <a:srgbClr val="6F263D"/>
      </a:accent5>
      <a:accent6>
        <a:srgbClr val="BC4700"/>
      </a:accent6>
      <a:hlink>
        <a:srgbClr val="1B365D"/>
      </a:hlink>
      <a:folHlink>
        <a:srgbClr val="1B365D"/>
      </a:folHlink>
    </a:clrScheme>
    <a:fontScheme name="Roboto Family">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lstStyle>
        <a:defPPr>
          <a:defRPr smtClean="0"/>
        </a:defPPr>
      </a:lstStyle>
    </a:txDef>
  </a:objectDefaults>
  <a:extraClrSchemeLst/>
  <a:extLst>
    <a:ext uri="{05A4C25C-085E-4340-85A3-A5531E510DB2}">
      <thm15:themeFamily xmlns:thm15="http://schemas.microsoft.com/office/thememl/2012/main" name="corp-op-1080x1920-pres-blue2" id="{37E75F03-C9FC-4596-8A76-499E73F63BF8}" vid="{B7FA172B-567F-427F-8021-F6E4BBFBFC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456ec4-fed6-4f7e-95b3-590990d7359c">
      <Terms xmlns="http://schemas.microsoft.com/office/infopath/2007/PartnerControls"/>
    </lcf76f155ced4ddcb4097134ff3c332f>
    <TaxCatchAll xmlns="4b7a4aa4-e44b-4b2a-88f0-9f63813749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FCC5F1696FC24183E94D6D04B4B51B" ma:contentTypeVersion="20" ma:contentTypeDescription="Create a new document." ma:contentTypeScope="" ma:versionID="074417455aaea4756e88ab40ed75a4e4">
  <xsd:schema xmlns:xsd="http://www.w3.org/2001/XMLSchema" xmlns:xs="http://www.w3.org/2001/XMLSchema" xmlns:p="http://schemas.microsoft.com/office/2006/metadata/properties" xmlns:ns3="47456ec4-fed6-4f7e-95b3-590990d7359c" xmlns:ns4="4b7a4aa4-e44b-4b2a-88f0-9f63813749bf" targetNamespace="http://schemas.microsoft.com/office/2006/metadata/properties" ma:root="true" ma:fieldsID="a412d75137ff200e4dfa94010e4bd484" ns3:_="" ns4:_="">
    <xsd:import namespace="47456ec4-fed6-4f7e-95b3-590990d7359c"/>
    <xsd:import namespace="4b7a4aa4-e44b-4b2a-88f0-9f63813749bf"/>
    <xsd:element name="properties">
      <xsd:complexType>
        <xsd:sequence>
          <xsd:element name="documentManagement">
            <xsd:complexType>
              <xsd:all>
                <xsd:element ref="ns3:MediaServiceMetadata" minOccurs="0"/>
                <xsd:element ref="ns3:MediaServiceFastMetadata" minOccurs="0"/>
                <xsd:element ref="ns4:TaxCatchAll" minOccurs="0"/>
                <xsd:element ref="ns3:MediaServiceAutoTags" minOccurs="0"/>
                <xsd:element ref="ns3:MediaServiceGenerationTime" minOccurs="0"/>
                <xsd:element ref="ns3:MediaServiceEventHashCode" minOccurs="0"/>
                <xsd:element ref="ns3:lcf76f155ced4ddcb4097134ff3c332f" minOccurs="0"/>
                <xsd:element ref="ns3:MediaServiceObjectDetectorVersions"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56ec4-fed6-4f7e-95b3-590990d73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6cfea7b-0d04-4edb-9ad5-f314978939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7a4aa4-e44b-4b2a-88f0-9f63813749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a7f701-a8a4-4988-9d9d-b91479e9e853}" ma:internalName="TaxCatchAll" ma:readOnly="false" ma:showField="CatchAllData" ma:web="4b7a4aa4-e44b-4b2a-88f0-9f63813749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23A34C-8864-4F6A-8DAE-69E2378E38B7}">
  <ds:schemaRefs>
    <ds:schemaRef ds:uri="http://schemas.microsoft.com/office/2006/metadata/properties"/>
    <ds:schemaRef ds:uri="http://schemas.microsoft.com/office/infopath/2007/PartnerControls"/>
    <ds:schemaRef ds:uri="47456ec4-fed6-4f7e-95b3-590990d7359c"/>
    <ds:schemaRef ds:uri="4b7a4aa4-e44b-4b2a-88f0-9f63813749bf"/>
  </ds:schemaRefs>
</ds:datastoreItem>
</file>

<file path=customXml/itemProps2.xml><?xml version="1.0" encoding="utf-8"?>
<ds:datastoreItem xmlns:ds="http://schemas.openxmlformats.org/officeDocument/2006/customXml" ds:itemID="{58DDAF87-C548-4FA5-9305-404131FAA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456ec4-fed6-4f7e-95b3-590990d7359c"/>
    <ds:schemaRef ds:uri="4b7a4aa4-e44b-4b2a-88f0-9f6381374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621681-3969-4B5C-AE57-F862226BDE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corp-op-1080x1920-pres-blue (1)</Template>
  <TotalTime>363</TotalTime>
  <Words>1974</Words>
  <Application>Microsoft Office PowerPoint</Application>
  <PresentationFormat>Widescreen</PresentationFormat>
  <Paragraphs>263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Bahnschrift</vt:lpstr>
      <vt:lpstr>Calibri</vt:lpstr>
      <vt:lpstr>Roboto</vt:lpstr>
      <vt:lpstr>Segoe UI</vt:lpstr>
      <vt:lpstr>Times New Roman</vt:lpstr>
      <vt:lpstr>Office Theme</vt:lpstr>
      <vt:lpstr>An overview of student payments</vt:lpstr>
      <vt:lpstr>Youth Allowance</vt:lpstr>
      <vt:lpstr>ABSTUDY</vt:lpstr>
      <vt:lpstr>ABSTUDY videos</vt:lpstr>
      <vt:lpstr>Extra assistance for some students</vt:lpstr>
      <vt:lpstr>Eligibility for student payments</vt:lpstr>
      <vt:lpstr>Dependent or independent – how it affect payments</vt:lpstr>
      <vt:lpstr>Approved courses and course providers</vt:lpstr>
      <vt:lpstr>Study load</vt:lpstr>
      <vt:lpstr>Payment and Service Finder</vt:lpstr>
      <vt:lpstr>When to claim</vt:lpstr>
      <vt:lpstr>Medicare  </vt:lpstr>
      <vt:lpstr>More information</vt:lpstr>
      <vt:lpstr>servicesaustralia.gov.au/studentpayments</vt:lpstr>
    </vt:vector>
  </TitlesOfParts>
  <Manager/>
  <Company>Services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Wildey, Delle</dc:creator>
  <cp:keywords/>
  <cp:lastModifiedBy>Wildey, Delle</cp:lastModifiedBy>
  <cp:revision>25</cp:revision>
  <dcterms:created xsi:type="dcterms:W3CDTF">2024-10-22T06:58:07Z</dcterms:created>
  <dcterms:modified xsi:type="dcterms:W3CDTF">2024-10-23T23:27:41Z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0x01010061FCC5F1696FC24183E94D6D04B4B51B</vt:lpwstr>
  </property>
</Properties>
</file>